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72" r:id="rId4"/>
    <p:sldId id="274" r:id="rId5"/>
    <p:sldId id="273" r:id="rId6"/>
    <p:sldId id="260" r:id="rId7"/>
    <p:sldId id="261" r:id="rId8"/>
    <p:sldId id="275" r:id="rId9"/>
    <p:sldId id="268" r:id="rId10"/>
    <p:sldId id="27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71" r:id="rId2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173FA24-37F2-4C43-BA59-EC2B49AFD7B1}">
          <p14:sldIdLst>
            <p14:sldId id="256"/>
            <p14:sldId id="257"/>
            <p14:sldId id="272"/>
            <p14:sldId id="274"/>
            <p14:sldId id="273"/>
            <p14:sldId id="260"/>
            <p14:sldId id="261"/>
            <p14:sldId id="275"/>
            <p14:sldId id="268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7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5" autoAdjust="0"/>
    <p:restoredTop sz="94660"/>
  </p:normalViewPr>
  <p:slideViewPr>
    <p:cSldViewPr>
      <p:cViewPr varScale="1">
        <p:scale>
          <a:sx n="64" d="100"/>
          <a:sy n="64" d="100"/>
        </p:scale>
        <p:origin x="-1296" y="-6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278D5C-CF6B-4FC4-B642-5D42A7124760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6C12EC-CB55-4EFF-BCBA-EDF5A6552F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620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228600"/>
            <a:ext cx="7772400" cy="4571999"/>
          </a:xfrm>
        </p:spPr>
        <p:txBody>
          <a:bodyPr anchor="ctr">
            <a:noAutofit/>
          </a:bodyPr>
          <a:lstStyle>
            <a:lvl1pPr>
              <a:lnSpc>
                <a:spcPct val="100000"/>
              </a:lnSpc>
              <a:defRPr sz="8800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7200" y="4800600"/>
            <a:ext cx="6858000" cy="914400"/>
          </a:xfrm>
        </p:spPr>
        <p:txBody>
          <a:bodyPr/>
          <a:lstStyle>
            <a:lvl1pPr marL="0" indent="0" algn="l">
              <a:buNone/>
              <a:defRPr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447800"/>
            <a:ext cx="7772400" cy="4321175"/>
          </a:xfr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8800" b="0" cap="all" spc="-8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228601"/>
            <a:ext cx="7772400" cy="1066800"/>
          </a:xfrm>
        </p:spPr>
        <p:txBody>
          <a:bodyPr anchor="b"/>
          <a:lstStyle>
            <a:lvl1pPr marL="0" indent="0">
              <a:buNone/>
              <a:defRPr sz="2000" b="0" cap="all" spc="12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3068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0160" y="1574800"/>
            <a:ext cx="329184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7632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sz="1800" b="0" cap="all" spc="10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27632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3208" y="1572768"/>
            <a:ext cx="3291840" cy="639762"/>
          </a:xfrm>
        </p:spPr>
        <p:txBody>
          <a:bodyPr anchor="b">
            <a:noAutofit/>
          </a:bodyPr>
          <a:lstStyle>
            <a:lvl1pPr marL="0" indent="0">
              <a:buNone/>
              <a:defRPr lang="en-US" sz="1800" b="0" kern="1200" cap="all" spc="100" baseline="0" dirty="0" smtClean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3208" y="2259366"/>
            <a:ext cx="3291840" cy="384048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600200"/>
            <a:ext cx="5111750" cy="44805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600200"/>
            <a:ext cx="3008313" cy="448056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9001124" y="4846320"/>
            <a:ext cx="142876" cy="201168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-1" y="0"/>
            <a:ext cx="9000877" cy="4846320"/>
          </a:xfrm>
          <a:solidFill>
            <a:schemeClr val="bg1">
              <a:lumMod val="75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5715000"/>
            <a:ext cx="8153400" cy="4572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457200" y="4953000"/>
            <a:ext cx="8153400" cy="762000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001124" y="0"/>
            <a:ext cx="142876" cy="4846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5791200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76200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172201"/>
            <a:ext cx="3429000" cy="304800"/>
          </a:xfrm>
          <a:prstGeom prst="rect">
            <a:avLst/>
          </a:prstGeom>
        </p:spPr>
        <p:txBody>
          <a:bodyPr vert="horz" lIns="91440" tIns="45720" rIns="91440" bIns="0" rtlCol="0" anchor="b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fld id="{4E2DECE1-A8E3-4C05-99B4-EB1B74039558}" type="datetimeFigureOut">
              <a:rPr lang="ko-KR" altLang="en-US" smtClean="0"/>
              <a:t>2016-09-25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7200" y="6492875"/>
            <a:ext cx="3429000" cy="28384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 rot="16200000">
            <a:off x="8227377" y="5885497"/>
            <a:ext cx="131572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 b="1">
                <a:solidFill>
                  <a:schemeClr val="tx2"/>
                </a:solidFill>
              </a:defRPr>
            </a:lvl1pPr>
          </a:lstStyle>
          <a:p>
            <a:fld id="{8A15D9E8-43AB-4977-A50C-3C5146AC431B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Rectangle 6"/>
          <p:cNvSpPr/>
          <p:nvPr/>
        </p:nvSpPr>
        <p:spPr>
          <a:xfrm>
            <a:off x="9001124" y="0"/>
            <a:ext cx="142876" cy="13716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001124" y="1371600"/>
            <a:ext cx="142876" cy="54864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ct val="0"/>
        </a:spcBef>
        <a:buNone/>
        <a:defRPr sz="3600" kern="1200" cap="all" spc="-6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1" hangingPunct="1">
        <a:spcBef>
          <a:spcPct val="20000"/>
        </a:spcBef>
        <a:spcAft>
          <a:spcPts val="600"/>
        </a:spcAft>
        <a:buFont typeface="Arial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>
                <a:ea typeface="서울남산체 EB" panose="02020603020101020101" pitchFamily="18" charset="-127"/>
              </a:rPr>
              <a:t>Lab02</a:t>
            </a:r>
            <a:endParaRPr lang="ko-KR" altLang="en-US" dirty="0">
              <a:ea typeface="서울남산체 EB" panose="02020603020101020101" pitchFamily="18" charset="-127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ko-KR" altLang="en-US" sz="2800" dirty="0" err="1" smtClean="0">
                <a:ea typeface="서울남산체 EB" panose="02020603020101020101" pitchFamily="18" charset="-127"/>
              </a:rPr>
              <a:t>리눅스시스템</a:t>
            </a:r>
            <a:r>
              <a:rPr lang="ko-KR" altLang="en-US" sz="2800" dirty="0" smtClean="0">
                <a:ea typeface="서울남산체 EB" panose="02020603020101020101" pitchFamily="18" charset="-127"/>
              </a:rPr>
              <a:t> </a:t>
            </a:r>
            <a:r>
              <a:rPr lang="en-US" altLang="ko-KR" sz="2800" dirty="0" smtClean="0">
                <a:ea typeface="서울남산체 EB" panose="02020603020101020101" pitchFamily="18" charset="-127"/>
              </a:rPr>
              <a:t>01</a:t>
            </a:r>
            <a:r>
              <a:rPr lang="ko-KR" altLang="en-US" sz="2800" dirty="0" smtClean="0">
                <a:ea typeface="서울남산체 EB" panose="02020603020101020101" pitchFamily="18" charset="-127"/>
              </a:rPr>
              <a:t>분반</a:t>
            </a:r>
            <a:endParaRPr lang="en-US" altLang="ko-KR" sz="2800" dirty="0" smtClean="0">
              <a:ea typeface="서울남산체 EB" panose="02020603020101020101" pitchFamily="18" charset="-127"/>
            </a:endParaRPr>
          </a:p>
          <a:p>
            <a:r>
              <a:rPr lang="en-US" altLang="ko-KR" sz="2800" dirty="0" smtClean="0">
                <a:ea typeface="서울남산체 EB" panose="02020603020101020101" pitchFamily="18" charset="-127"/>
              </a:rPr>
              <a:t>1515655 </a:t>
            </a:r>
            <a:r>
              <a:rPr lang="ko-KR" altLang="en-US" sz="2800" dirty="0" err="1" smtClean="0">
                <a:ea typeface="서울남산체 EB" panose="02020603020101020101" pitchFamily="18" charset="-127"/>
              </a:rPr>
              <a:t>컴퓨터과학부</a:t>
            </a:r>
            <a:r>
              <a:rPr lang="ko-KR" altLang="en-US" sz="2800" dirty="0" smtClean="0">
                <a:ea typeface="서울남산체 EB" panose="02020603020101020101" pitchFamily="18" charset="-127"/>
              </a:rPr>
              <a:t> 임소희</a:t>
            </a:r>
            <a:endParaRPr lang="ko-KR" altLang="en-US" sz="2800" dirty="0">
              <a:ea typeface="서울남산체 E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5038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66" y="908719"/>
            <a:ext cx="8536498" cy="481501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147248" cy="831622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후면처리 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211966" y="3221924"/>
            <a:ext cx="925009" cy="167499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218595" y="3687198"/>
            <a:ext cx="6657661" cy="17853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233324" y="4005064"/>
            <a:ext cx="5994859" cy="792088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3915365" y="5162800"/>
            <a:ext cx="106138" cy="406025"/>
          </a:xfrm>
          <a:custGeom>
            <a:avLst/>
            <a:gdLst>
              <a:gd name="connsiteX0" fmla="*/ 0 w 256854"/>
              <a:gd name="connsiteY0" fmla="*/ 0 h 1119883"/>
              <a:gd name="connsiteX1" fmla="*/ 51371 w 256854"/>
              <a:gd name="connsiteY1" fmla="*/ 20548 h 1119883"/>
              <a:gd name="connsiteX2" fmla="*/ 82193 w 256854"/>
              <a:gd name="connsiteY2" fmla="*/ 82193 h 1119883"/>
              <a:gd name="connsiteX3" fmla="*/ 123290 w 256854"/>
              <a:gd name="connsiteY3" fmla="*/ 123290 h 1119883"/>
              <a:gd name="connsiteX4" fmla="*/ 133564 w 256854"/>
              <a:gd name="connsiteY4" fmla="*/ 154112 h 1119883"/>
              <a:gd name="connsiteX5" fmla="*/ 174661 w 256854"/>
              <a:gd name="connsiteY5" fmla="*/ 205483 h 1119883"/>
              <a:gd name="connsiteX6" fmla="*/ 205483 w 256854"/>
              <a:gd name="connsiteY6" fmla="*/ 256854 h 1119883"/>
              <a:gd name="connsiteX7" fmla="*/ 215757 w 256854"/>
              <a:gd name="connsiteY7" fmla="*/ 287676 h 1119883"/>
              <a:gd name="connsiteX8" fmla="*/ 236306 w 256854"/>
              <a:gd name="connsiteY8" fmla="*/ 318499 h 1119883"/>
              <a:gd name="connsiteX9" fmla="*/ 256854 w 256854"/>
              <a:gd name="connsiteY9" fmla="*/ 431514 h 1119883"/>
              <a:gd name="connsiteX10" fmla="*/ 246580 w 256854"/>
              <a:gd name="connsiteY10" fmla="*/ 904126 h 1119883"/>
              <a:gd name="connsiteX11" fmla="*/ 215757 w 256854"/>
              <a:gd name="connsiteY11" fmla="*/ 965770 h 1119883"/>
              <a:gd name="connsiteX12" fmla="*/ 174661 w 256854"/>
              <a:gd name="connsiteY12" fmla="*/ 1006867 h 1119883"/>
              <a:gd name="connsiteX13" fmla="*/ 154112 w 256854"/>
              <a:gd name="connsiteY13" fmla="*/ 1037690 h 1119883"/>
              <a:gd name="connsiteX14" fmla="*/ 92467 w 256854"/>
              <a:gd name="connsiteY14" fmla="*/ 1078786 h 1119883"/>
              <a:gd name="connsiteX15" fmla="*/ 51371 w 256854"/>
              <a:gd name="connsiteY15" fmla="*/ 1119883 h 111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854" h="1119883">
                <a:moveTo>
                  <a:pt x="0" y="0"/>
                </a:moveTo>
                <a:cubicBezTo>
                  <a:pt x="17124" y="6849"/>
                  <a:pt x="36363" y="9828"/>
                  <a:pt x="51371" y="20548"/>
                </a:cubicBezTo>
                <a:cubicBezTo>
                  <a:pt x="85220" y="44725"/>
                  <a:pt x="61618" y="53387"/>
                  <a:pt x="82193" y="82193"/>
                </a:cubicBezTo>
                <a:cubicBezTo>
                  <a:pt x="93453" y="97958"/>
                  <a:pt x="123290" y="123290"/>
                  <a:pt x="123290" y="123290"/>
                </a:cubicBezTo>
                <a:cubicBezTo>
                  <a:pt x="126715" y="133564"/>
                  <a:pt x="128721" y="144426"/>
                  <a:pt x="133564" y="154112"/>
                </a:cubicBezTo>
                <a:cubicBezTo>
                  <a:pt x="146526" y="180036"/>
                  <a:pt x="155546" y="186369"/>
                  <a:pt x="174661" y="205483"/>
                </a:cubicBezTo>
                <a:cubicBezTo>
                  <a:pt x="203765" y="292796"/>
                  <a:pt x="163175" y="186339"/>
                  <a:pt x="205483" y="256854"/>
                </a:cubicBezTo>
                <a:cubicBezTo>
                  <a:pt x="211055" y="266140"/>
                  <a:pt x="210914" y="277990"/>
                  <a:pt x="215757" y="287676"/>
                </a:cubicBezTo>
                <a:cubicBezTo>
                  <a:pt x="221279" y="298721"/>
                  <a:pt x="229456" y="308225"/>
                  <a:pt x="236306" y="318499"/>
                </a:cubicBezTo>
                <a:cubicBezTo>
                  <a:pt x="239647" y="335203"/>
                  <a:pt x="256854" y="418368"/>
                  <a:pt x="256854" y="431514"/>
                </a:cubicBezTo>
                <a:cubicBezTo>
                  <a:pt x="256854" y="589089"/>
                  <a:pt x="252878" y="746677"/>
                  <a:pt x="246580" y="904126"/>
                </a:cubicBezTo>
                <a:cubicBezTo>
                  <a:pt x="245002" y="943575"/>
                  <a:pt x="238713" y="942815"/>
                  <a:pt x="215757" y="965770"/>
                </a:cubicBezTo>
                <a:cubicBezTo>
                  <a:pt x="193341" y="1033020"/>
                  <a:pt x="224474" y="967016"/>
                  <a:pt x="174661" y="1006867"/>
                </a:cubicBezTo>
                <a:cubicBezTo>
                  <a:pt x="165019" y="1014581"/>
                  <a:pt x="162017" y="1028204"/>
                  <a:pt x="154112" y="1037690"/>
                </a:cubicBezTo>
                <a:cubicBezTo>
                  <a:pt x="124512" y="1073210"/>
                  <a:pt x="130455" y="1066124"/>
                  <a:pt x="92467" y="1078786"/>
                </a:cubicBezTo>
                <a:lnTo>
                  <a:pt x="51371" y="1119883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006390" y="5214170"/>
            <a:ext cx="36711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/>
              <a:t>$ find ~ -name </a:t>
            </a:r>
            <a:r>
              <a:rPr lang="en-US" altLang="ko-KR" sz="1600" dirty="0" err="1"/>
              <a:t>test.c</a:t>
            </a:r>
            <a:r>
              <a:rPr lang="en-US" altLang="ko-KR" sz="1600" dirty="0"/>
              <a:t> -print &gt; out6 </a:t>
            </a:r>
            <a:r>
              <a:rPr lang="en-US" altLang="ko-KR" sz="1600" dirty="0" smtClean="0"/>
              <a:t>&amp; </a:t>
            </a:r>
            <a:r>
              <a:rPr lang="ko-KR" altLang="en-US" sz="1600" dirty="0" smtClean="0"/>
              <a:t>이</a:t>
            </a:r>
            <a:endParaRPr lang="en-US" altLang="ko-KR" sz="1600" dirty="0" smtClean="0"/>
          </a:p>
          <a:p>
            <a:r>
              <a:rPr lang="ko-KR" altLang="en-US" sz="1600" dirty="0" smtClean="0"/>
              <a:t>제대로 수행됐는지 확인</a:t>
            </a:r>
            <a:endParaRPr lang="ko-KR" altLang="en-US" sz="1600" dirty="0"/>
          </a:p>
        </p:txBody>
      </p:sp>
      <p:sp>
        <p:nvSpPr>
          <p:cNvPr id="14" name="직사각형 13"/>
          <p:cNvSpPr/>
          <p:nvPr/>
        </p:nvSpPr>
        <p:spPr>
          <a:xfrm>
            <a:off x="197691" y="4949552"/>
            <a:ext cx="6534549" cy="13563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18595" y="5229200"/>
            <a:ext cx="3663606" cy="32935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243173" y="3282961"/>
            <a:ext cx="7101499" cy="2152068"/>
          </a:xfrm>
          <a:custGeom>
            <a:avLst/>
            <a:gdLst>
              <a:gd name="connsiteX0" fmla="*/ 0 w 7101499"/>
              <a:gd name="connsiteY0" fmla="*/ 15043 h 2152068"/>
              <a:gd name="connsiteX1" fmla="*/ 195209 w 7101499"/>
              <a:gd name="connsiteY1" fmla="*/ 25318 h 2152068"/>
              <a:gd name="connsiteX2" fmla="*/ 236306 w 7101499"/>
              <a:gd name="connsiteY2" fmla="*/ 35592 h 2152068"/>
              <a:gd name="connsiteX3" fmla="*/ 297951 w 7101499"/>
              <a:gd name="connsiteY3" fmla="*/ 45866 h 2152068"/>
              <a:gd name="connsiteX4" fmla="*/ 1746607 w 7101499"/>
              <a:gd name="connsiteY4" fmla="*/ 35592 h 2152068"/>
              <a:gd name="connsiteX5" fmla="*/ 1859623 w 7101499"/>
              <a:gd name="connsiteY5" fmla="*/ 25318 h 2152068"/>
              <a:gd name="connsiteX6" fmla="*/ 2013735 w 7101499"/>
              <a:gd name="connsiteY6" fmla="*/ 15043 h 2152068"/>
              <a:gd name="connsiteX7" fmla="*/ 2434975 w 7101499"/>
              <a:gd name="connsiteY7" fmla="*/ 15043 h 2152068"/>
              <a:gd name="connsiteX8" fmla="*/ 2681555 w 7101499"/>
              <a:gd name="connsiteY8" fmla="*/ 25318 h 2152068"/>
              <a:gd name="connsiteX9" fmla="*/ 3113070 w 7101499"/>
              <a:gd name="connsiteY9" fmla="*/ 35592 h 2152068"/>
              <a:gd name="connsiteX10" fmla="*/ 3801438 w 7101499"/>
              <a:gd name="connsiteY10" fmla="*/ 56140 h 2152068"/>
              <a:gd name="connsiteX11" fmla="*/ 3914454 w 7101499"/>
              <a:gd name="connsiteY11" fmla="*/ 66414 h 2152068"/>
              <a:gd name="connsiteX12" fmla="*/ 4633645 w 7101499"/>
              <a:gd name="connsiteY12" fmla="*/ 56140 h 2152068"/>
              <a:gd name="connsiteX13" fmla="*/ 4756935 w 7101499"/>
              <a:gd name="connsiteY13" fmla="*/ 45866 h 2152068"/>
              <a:gd name="connsiteX14" fmla="*/ 4982966 w 7101499"/>
              <a:gd name="connsiteY14" fmla="*/ 35592 h 2152068"/>
              <a:gd name="connsiteX15" fmla="*/ 5979560 w 7101499"/>
              <a:gd name="connsiteY15" fmla="*/ 45866 h 2152068"/>
              <a:gd name="connsiteX16" fmla="*/ 6185043 w 7101499"/>
              <a:gd name="connsiteY16" fmla="*/ 76688 h 2152068"/>
              <a:gd name="connsiteX17" fmla="*/ 6298058 w 7101499"/>
              <a:gd name="connsiteY17" fmla="*/ 97237 h 2152068"/>
              <a:gd name="connsiteX18" fmla="*/ 6339155 w 7101499"/>
              <a:gd name="connsiteY18" fmla="*/ 107511 h 2152068"/>
              <a:gd name="connsiteX19" fmla="*/ 6411074 w 7101499"/>
              <a:gd name="connsiteY19" fmla="*/ 148608 h 2152068"/>
              <a:gd name="connsiteX20" fmla="*/ 6452171 w 7101499"/>
              <a:gd name="connsiteY20" fmla="*/ 169156 h 2152068"/>
              <a:gd name="connsiteX21" fmla="*/ 6513816 w 7101499"/>
              <a:gd name="connsiteY21" fmla="*/ 230801 h 2152068"/>
              <a:gd name="connsiteX22" fmla="*/ 6544638 w 7101499"/>
              <a:gd name="connsiteY22" fmla="*/ 251349 h 2152068"/>
              <a:gd name="connsiteX23" fmla="*/ 6596009 w 7101499"/>
              <a:gd name="connsiteY23" fmla="*/ 282172 h 2152068"/>
              <a:gd name="connsiteX24" fmla="*/ 6616557 w 7101499"/>
              <a:gd name="connsiteY24" fmla="*/ 312994 h 2152068"/>
              <a:gd name="connsiteX25" fmla="*/ 6647380 w 7101499"/>
              <a:gd name="connsiteY25" fmla="*/ 323268 h 2152068"/>
              <a:gd name="connsiteX26" fmla="*/ 6667928 w 7101499"/>
              <a:gd name="connsiteY26" fmla="*/ 343817 h 2152068"/>
              <a:gd name="connsiteX27" fmla="*/ 6729573 w 7101499"/>
              <a:gd name="connsiteY27" fmla="*/ 384913 h 2152068"/>
              <a:gd name="connsiteX28" fmla="*/ 6801492 w 7101499"/>
              <a:gd name="connsiteY28" fmla="*/ 456832 h 2152068"/>
              <a:gd name="connsiteX29" fmla="*/ 6832315 w 7101499"/>
              <a:gd name="connsiteY29" fmla="*/ 508203 h 2152068"/>
              <a:gd name="connsiteX30" fmla="*/ 6852863 w 7101499"/>
              <a:gd name="connsiteY30" fmla="*/ 549300 h 2152068"/>
              <a:gd name="connsiteX31" fmla="*/ 6883685 w 7101499"/>
              <a:gd name="connsiteY31" fmla="*/ 590396 h 2152068"/>
              <a:gd name="connsiteX32" fmla="*/ 6914508 w 7101499"/>
              <a:gd name="connsiteY32" fmla="*/ 662315 h 2152068"/>
              <a:gd name="connsiteX33" fmla="*/ 6955605 w 7101499"/>
              <a:gd name="connsiteY33" fmla="*/ 744509 h 2152068"/>
              <a:gd name="connsiteX34" fmla="*/ 6976153 w 7101499"/>
              <a:gd name="connsiteY34" fmla="*/ 795879 h 2152068"/>
              <a:gd name="connsiteX35" fmla="*/ 6986427 w 7101499"/>
              <a:gd name="connsiteY35" fmla="*/ 826702 h 2152068"/>
              <a:gd name="connsiteX36" fmla="*/ 7006975 w 7101499"/>
              <a:gd name="connsiteY36" fmla="*/ 857524 h 2152068"/>
              <a:gd name="connsiteX37" fmla="*/ 7017249 w 7101499"/>
              <a:gd name="connsiteY37" fmla="*/ 908895 h 2152068"/>
              <a:gd name="connsiteX38" fmla="*/ 7037798 w 7101499"/>
              <a:gd name="connsiteY38" fmla="*/ 970540 h 2152068"/>
              <a:gd name="connsiteX39" fmla="*/ 7048072 w 7101499"/>
              <a:gd name="connsiteY39" fmla="*/ 1001363 h 2152068"/>
              <a:gd name="connsiteX40" fmla="*/ 7068620 w 7101499"/>
              <a:gd name="connsiteY40" fmla="*/ 1073282 h 2152068"/>
              <a:gd name="connsiteX41" fmla="*/ 7089169 w 7101499"/>
              <a:gd name="connsiteY41" fmla="*/ 1145201 h 2152068"/>
              <a:gd name="connsiteX42" fmla="*/ 7089169 w 7101499"/>
              <a:gd name="connsiteY42" fmla="*/ 1504796 h 2152068"/>
              <a:gd name="connsiteX43" fmla="*/ 7068620 w 7101499"/>
              <a:gd name="connsiteY43" fmla="*/ 1607538 h 2152068"/>
              <a:gd name="connsiteX44" fmla="*/ 7048072 w 7101499"/>
              <a:gd name="connsiteY44" fmla="*/ 1648635 h 2152068"/>
              <a:gd name="connsiteX45" fmla="*/ 7017249 w 7101499"/>
              <a:gd name="connsiteY45" fmla="*/ 1679457 h 2152068"/>
              <a:gd name="connsiteX46" fmla="*/ 6996701 w 7101499"/>
              <a:gd name="connsiteY46" fmla="*/ 1710279 h 2152068"/>
              <a:gd name="connsiteX47" fmla="*/ 6986427 w 7101499"/>
              <a:gd name="connsiteY47" fmla="*/ 1741102 h 2152068"/>
              <a:gd name="connsiteX48" fmla="*/ 6955605 w 7101499"/>
              <a:gd name="connsiteY48" fmla="*/ 1771924 h 2152068"/>
              <a:gd name="connsiteX49" fmla="*/ 6863137 w 7101499"/>
              <a:gd name="connsiteY49" fmla="*/ 1823295 h 2152068"/>
              <a:gd name="connsiteX50" fmla="*/ 6822040 w 7101499"/>
              <a:gd name="connsiteY50" fmla="*/ 1874666 h 2152068"/>
              <a:gd name="connsiteX51" fmla="*/ 6780944 w 7101499"/>
              <a:gd name="connsiteY51" fmla="*/ 1926037 h 2152068"/>
              <a:gd name="connsiteX52" fmla="*/ 6719299 w 7101499"/>
              <a:gd name="connsiteY52" fmla="*/ 1967133 h 2152068"/>
              <a:gd name="connsiteX53" fmla="*/ 6739847 w 7101499"/>
              <a:gd name="connsiteY53" fmla="*/ 1895214 h 2152068"/>
              <a:gd name="connsiteX54" fmla="*/ 6780944 w 7101499"/>
              <a:gd name="connsiteY54" fmla="*/ 1843843 h 2152068"/>
              <a:gd name="connsiteX55" fmla="*/ 6811766 w 7101499"/>
              <a:gd name="connsiteY55" fmla="*/ 1782199 h 2152068"/>
              <a:gd name="connsiteX56" fmla="*/ 6852863 w 7101499"/>
              <a:gd name="connsiteY56" fmla="*/ 1792473 h 2152068"/>
              <a:gd name="connsiteX57" fmla="*/ 6904234 w 7101499"/>
              <a:gd name="connsiteY57" fmla="*/ 1843843 h 2152068"/>
              <a:gd name="connsiteX58" fmla="*/ 6924782 w 7101499"/>
              <a:gd name="connsiteY58" fmla="*/ 1864392 h 2152068"/>
              <a:gd name="connsiteX59" fmla="*/ 6965879 w 7101499"/>
              <a:gd name="connsiteY59" fmla="*/ 1936311 h 2152068"/>
              <a:gd name="connsiteX60" fmla="*/ 6986427 w 7101499"/>
              <a:gd name="connsiteY60" fmla="*/ 2039052 h 2152068"/>
              <a:gd name="connsiteX61" fmla="*/ 6976153 w 7101499"/>
              <a:gd name="connsiteY61" fmla="*/ 2152068 h 2152068"/>
              <a:gd name="connsiteX62" fmla="*/ 6945330 w 7101499"/>
              <a:gd name="connsiteY62" fmla="*/ 2131520 h 2152068"/>
              <a:gd name="connsiteX63" fmla="*/ 6883685 w 7101499"/>
              <a:gd name="connsiteY63" fmla="*/ 2100697 h 2152068"/>
              <a:gd name="connsiteX64" fmla="*/ 6852863 w 7101499"/>
              <a:gd name="connsiteY64" fmla="*/ 2069875 h 2152068"/>
              <a:gd name="connsiteX65" fmla="*/ 6760396 w 7101499"/>
              <a:gd name="connsiteY65" fmla="*/ 2018504 h 2152068"/>
              <a:gd name="connsiteX66" fmla="*/ 6739847 w 7101499"/>
              <a:gd name="connsiteY66" fmla="*/ 1997956 h 2152068"/>
              <a:gd name="connsiteX67" fmla="*/ 6709025 w 7101499"/>
              <a:gd name="connsiteY67" fmla="*/ 1987682 h 2152068"/>
              <a:gd name="connsiteX68" fmla="*/ 6667928 w 7101499"/>
              <a:gd name="connsiteY68" fmla="*/ 1956859 h 21520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7101499" h="2152068">
                <a:moveTo>
                  <a:pt x="0" y="15043"/>
                </a:moveTo>
                <a:cubicBezTo>
                  <a:pt x="65070" y="18468"/>
                  <a:pt x="130294" y="19673"/>
                  <a:pt x="195209" y="25318"/>
                </a:cubicBezTo>
                <a:cubicBezTo>
                  <a:pt x="209276" y="26541"/>
                  <a:pt x="222460" y="32823"/>
                  <a:pt x="236306" y="35592"/>
                </a:cubicBezTo>
                <a:cubicBezTo>
                  <a:pt x="256733" y="39677"/>
                  <a:pt x="277403" y="42441"/>
                  <a:pt x="297951" y="45866"/>
                </a:cubicBezTo>
                <a:lnTo>
                  <a:pt x="1746607" y="35592"/>
                </a:lnTo>
                <a:cubicBezTo>
                  <a:pt x="1784431" y="35094"/>
                  <a:pt x="1821907" y="28219"/>
                  <a:pt x="1859623" y="25318"/>
                </a:cubicBezTo>
                <a:cubicBezTo>
                  <a:pt x="1910956" y="21369"/>
                  <a:pt x="1962364" y="18468"/>
                  <a:pt x="2013735" y="15043"/>
                </a:cubicBezTo>
                <a:cubicBezTo>
                  <a:pt x="2198753" y="-11388"/>
                  <a:pt x="2072132" y="2531"/>
                  <a:pt x="2434975" y="15043"/>
                </a:cubicBezTo>
                <a:lnTo>
                  <a:pt x="2681555" y="25318"/>
                </a:lnTo>
                <a:lnTo>
                  <a:pt x="3113070" y="35592"/>
                </a:lnTo>
                <a:lnTo>
                  <a:pt x="3801438" y="56140"/>
                </a:lnTo>
                <a:cubicBezTo>
                  <a:pt x="3839110" y="59565"/>
                  <a:pt x="3876627" y="66414"/>
                  <a:pt x="3914454" y="66414"/>
                </a:cubicBezTo>
                <a:cubicBezTo>
                  <a:pt x="4154209" y="66414"/>
                  <a:pt x="4393961" y="61986"/>
                  <a:pt x="4633645" y="56140"/>
                </a:cubicBezTo>
                <a:cubicBezTo>
                  <a:pt x="4674872" y="55134"/>
                  <a:pt x="4715767" y="48288"/>
                  <a:pt x="4756935" y="45866"/>
                </a:cubicBezTo>
                <a:cubicBezTo>
                  <a:pt x="4832226" y="41437"/>
                  <a:pt x="4907622" y="39017"/>
                  <a:pt x="4982966" y="35592"/>
                </a:cubicBezTo>
                <a:lnTo>
                  <a:pt x="5979560" y="45866"/>
                </a:lnTo>
                <a:cubicBezTo>
                  <a:pt x="6014428" y="46530"/>
                  <a:pt x="6168312" y="73899"/>
                  <a:pt x="6185043" y="76688"/>
                </a:cubicBezTo>
                <a:cubicBezTo>
                  <a:pt x="6229638" y="84121"/>
                  <a:pt x="6254992" y="87667"/>
                  <a:pt x="6298058" y="97237"/>
                </a:cubicBezTo>
                <a:cubicBezTo>
                  <a:pt x="6311842" y="100300"/>
                  <a:pt x="6325933" y="102553"/>
                  <a:pt x="6339155" y="107511"/>
                </a:cubicBezTo>
                <a:cubicBezTo>
                  <a:pt x="6384324" y="124449"/>
                  <a:pt x="6373130" y="126926"/>
                  <a:pt x="6411074" y="148608"/>
                </a:cubicBezTo>
                <a:cubicBezTo>
                  <a:pt x="6424372" y="156207"/>
                  <a:pt x="6438472" y="162307"/>
                  <a:pt x="6452171" y="169156"/>
                </a:cubicBezTo>
                <a:cubicBezTo>
                  <a:pt x="6472719" y="189704"/>
                  <a:pt x="6489637" y="214682"/>
                  <a:pt x="6513816" y="230801"/>
                </a:cubicBezTo>
                <a:cubicBezTo>
                  <a:pt x="6524090" y="237650"/>
                  <a:pt x="6534996" y="243635"/>
                  <a:pt x="6544638" y="251349"/>
                </a:cubicBezTo>
                <a:cubicBezTo>
                  <a:pt x="6584933" y="283584"/>
                  <a:pt x="6542483" y="264328"/>
                  <a:pt x="6596009" y="282172"/>
                </a:cubicBezTo>
                <a:cubicBezTo>
                  <a:pt x="6602858" y="292446"/>
                  <a:pt x="6606915" y="305280"/>
                  <a:pt x="6616557" y="312994"/>
                </a:cubicBezTo>
                <a:cubicBezTo>
                  <a:pt x="6625014" y="319759"/>
                  <a:pt x="6638093" y="317696"/>
                  <a:pt x="6647380" y="323268"/>
                </a:cubicBezTo>
                <a:cubicBezTo>
                  <a:pt x="6655686" y="328252"/>
                  <a:pt x="6660179" y="338005"/>
                  <a:pt x="6667928" y="343817"/>
                </a:cubicBezTo>
                <a:cubicBezTo>
                  <a:pt x="6687685" y="358635"/>
                  <a:pt x="6712110" y="367450"/>
                  <a:pt x="6729573" y="384913"/>
                </a:cubicBezTo>
                <a:lnTo>
                  <a:pt x="6801492" y="456832"/>
                </a:lnTo>
                <a:cubicBezTo>
                  <a:pt x="6825341" y="528382"/>
                  <a:pt x="6794705" y="451789"/>
                  <a:pt x="6832315" y="508203"/>
                </a:cubicBezTo>
                <a:cubicBezTo>
                  <a:pt x="6840811" y="520947"/>
                  <a:pt x="6844746" y="536312"/>
                  <a:pt x="6852863" y="549300"/>
                </a:cubicBezTo>
                <a:cubicBezTo>
                  <a:pt x="6861938" y="563821"/>
                  <a:pt x="6874610" y="575875"/>
                  <a:pt x="6883685" y="590396"/>
                </a:cubicBezTo>
                <a:cubicBezTo>
                  <a:pt x="6906237" y="626478"/>
                  <a:pt x="6901399" y="627358"/>
                  <a:pt x="6914508" y="662315"/>
                </a:cubicBezTo>
                <a:cubicBezTo>
                  <a:pt x="6967834" y="804520"/>
                  <a:pt x="6905950" y="645199"/>
                  <a:pt x="6955605" y="744509"/>
                </a:cubicBezTo>
                <a:cubicBezTo>
                  <a:pt x="6963853" y="761004"/>
                  <a:pt x="6969678" y="778611"/>
                  <a:pt x="6976153" y="795879"/>
                </a:cubicBezTo>
                <a:cubicBezTo>
                  <a:pt x="6979956" y="806020"/>
                  <a:pt x="6981584" y="817015"/>
                  <a:pt x="6986427" y="826702"/>
                </a:cubicBezTo>
                <a:cubicBezTo>
                  <a:pt x="6991949" y="837746"/>
                  <a:pt x="7000126" y="847250"/>
                  <a:pt x="7006975" y="857524"/>
                </a:cubicBezTo>
                <a:cubicBezTo>
                  <a:pt x="7010400" y="874648"/>
                  <a:pt x="7012654" y="892048"/>
                  <a:pt x="7017249" y="908895"/>
                </a:cubicBezTo>
                <a:cubicBezTo>
                  <a:pt x="7022948" y="929792"/>
                  <a:pt x="7030948" y="949992"/>
                  <a:pt x="7037798" y="970540"/>
                </a:cubicBezTo>
                <a:cubicBezTo>
                  <a:pt x="7041223" y="980814"/>
                  <a:pt x="7045445" y="990856"/>
                  <a:pt x="7048072" y="1001363"/>
                </a:cubicBezTo>
                <a:cubicBezTo>
                  <a:pt x="7080190" y="1129833"/>
                  <a:pt x="7039142" y="970107"/>
                  <a:pt x="7068620" y="1073282"/>
                </a:cubicBezTo>
                <a:cubicBezTo>
                  <a:pt x="7094414" y="1163562"/>
                  <a:pt x="7064540" y="1071317"/>
                  <a:pt x="7089169" y="1145201"/>
                </a:cubicBezTo>
                <a:cubicBezTo>
                  <a:pt x="7106349" y="1317004"/>
                  <a:pt x="7104852" y="1253882"/>
                  <a:pt x="7089169" y="1504796"/>
                </a:cubicBezTo>
                <a:cubicBezTo>
                  <a:pt x="7087094" y="1537997"/>
                  <a:pt x="7082200" y="1575852"/>
                  <a:pt x="7068620" y="1607538"/>
                </a:cubicBezTo>
                <a:cubicBezTo>
                  <a:pt x="7062587" y="1621616"/>
                  <a:pt x="7056974" y="1636172"/>
                  <a:pt x="7048072" y="1648635"/>
                </a:cubicBezTo>
                <a:cubicBezTo>
                  <a:pt x="7039627" y="1660458"/>
                  <a:pt x="7026551" y="1668295"/>
                  <a:pt x="7017249" y="1679457"/>
                </a:cubicBezTo>
                <a:cubicBezTo>
                  <a:pt x="7009344" y="1688943"/>
                  <a:pt x="7003550" y="1700005"/>
                  <a:pt x="6996701" y="1710279"/>
                </a:cubicBezTo>
                <a:cubicBezTo>
                  <a:pt x="6993276" y="1720553"/>
                  <a:pt x="6992434" y="1732091"/>
                  <a:pt x="6986427" y="1741102"/>
                </a:cubicBezTo>
                <a:cubicBezTo>
                  <a:pt x="6978368" y="1753191"/>
                  <a:pt x="6967074" y="1763004"/>
                  <a:pt x="6955605" y="1771924"/>
                </a:cubicBezTo>
                <a:cubicBezTo>
                  <a:pt x="6902612" y="1813141"/>
                  <a:pt x="6909643" y="1807794"/>
                  <a:pt x="6863137" y="1823295"/>
                </a:cubicBezTo>
                <a:cubicBezTo>
                  <a:pt x="6799899" y="1918154"/>
                  <a:pt x="6880594" y="1801475"/>
                  <a:pt x="6822040" y="1874666"/>
                </a:cubicBezTo>
                <a:cubicBezTo>
                  <a:pt x="6801822" y="1899938"/>
                  <a:pt x="6805749" y="1907433"/>
                  <a:pt x="6780944" y="1926037"/>
                </a:cubicBezTo>
                <a:cubicBezTo>
                  <a:pt x="6761187" y="1940855"/>
                  <a:pt x="6719299" y="1967133"/>
                  <a:pt x="6719299" y="1967133"/>
                </a:cubicBezTo>
                <a:cubicBezTo>
                  <a:pt x="6722590" y="1953968"/>
                  <a:pt x="6732478" y="1909951"/>
                  <a:pt x="6739847" y="1895214"/>
                </a:cubicBezTo>
                <a:cubicBezTo>
                  <a:pt x="6760926" y="1853057"/>
                  <a:pt x="6755464" y="1875693"/>
                  <a:pt x="6780944" y="1843843"/>
                </a:cubicBezTo>
                <a:cubicBezTo>
                  <a:pt x="6803706" y="1815390"/>
                  <a:pt x="6800914" y="1814754"/>
                  <a:pt x="6811766" y="1782199"/>
                </a:cubicBezTo>
                <a:cubicBezTo>
                  <a:pt x="6825465" y="1785624"/>
                  <a:pt x="6841114" y="1784640"/>
                  <a:pt x="6852863" y="1792473"/>
                </a:cubicBezTo>
                <a:cubicBezTo>
                  <a:pt x="6873012" y="1805906"/>
                  <a:pt x="6887110" y="1826719"/>
                  <a:pt x="6904234" y="1843843"/>
                </a:cubicBezTo>
                <a:cubicBezTo>
                  <a:pt x="6911084" y="1850693"/>
                  <a:pt x="6920450" y="1855728"/>
                  <a:pt x="6924782" y="1864392"/>
                </a:cubicBezTo>
                <a:cubicBezTo>
                  <a:pt x="6950852" y="1916533"/>
                  <a:pt x="6936834" y="1892745"/>
                  <a:pt x="6965879" y="1936311"/>
                </a:cubicBezTo>
                <a:cubicBezTo>
                  <a:pt x="6972667" y="1963465"/>
                  <a:pt x="6986427" y="2013862"/>
                  <a:pt x="6986427" y="2039052"/>
                </a:cubicBezTo>
                <a:cubicBezTo>
                  <a:pt x="6986427" y="2076879"/>
                  <a:pt x="6979578" y="2114396"/>
                  <a:pt x="6976153" y="2152068"/>
                </a:cubicBezTo>
                <a:cubicBezTo>
                  <a:pt x="6965879" y="2145219"/>
                  <a:pt x="6956375" y="2137042"/>
                  <a:pt x="6945330" y="2131520"/>
                </a:cubicBezTo>
                <a:cubicBezTo>
                  <a:pt x="6898993" y="2108352"/>
                  <a:pt x="6927852" y="2137503"/>
                  <a:pt x="6883685" y="2100697"/>
                </a:cubicBezTo>
                <a:cubicBezTo>
                  <a:pt x="6872523" y="2091395"/>
                  <a:pt x="6864332" y="2078795"/>
                  <a:pt x="6852863" y="2069875"/>
                </a:cubicBezTo>
                <a:cubicBezTo>
                  <a:pt x="6799871" y="2028659"/>
                  <a:pt x="6806901" y="2034006"/>
                  <a:pt x="6760396" y="2018504"/>
                </a:cubicBezTo>
                <a:cubicBezTo>
                  <a:pt x="6753546" y="2011655"/>
                  <a:pt x="6748153" y="2002940"/>
                  <a:pt x="6739847" y="1997956"/>
                </a:cubicBezTo>
                <a:cubicBezTo>
                  <a:pt x="6730561" y="1992384"/>
                  <a:pt x="6718711" y="1992525"/>
                  <a:pt x="6709025" y="1987682"/>
                </a:cubicBezTo>
                <a:cubicBezTo>
                  <a:pt x="6685790" y="1976064"/>
                  <a:pt x="6682377" y="1971308"/>
                  <a:pt x="6667928" y="1956859"/>
                </a:cubicBezTo>
              </a:path>
            </a:pathLst>
          </a:custGeom>
          <a:noFill/>
          <a:ln>
            <a:solidFill>
              <a:schemeClr val="accent1">
                <a:shade val="50000"/>
                <a:alpha val="4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97690" y="5752969"/>
            <a:ext cx="847876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</a:rPr>
              <a:t>$ find ~ -name </a:t>
            </a:r>
            <a:r>
              <a:rPr lang="en-US" altLang="ko-KR" sz="1600" b="1" dirty="0" err="1">
                <a:solidFill>
                  <a:schemeClr val="accent1"/>
                </a:solidFill>
              </a:rPr>
              <a:t>test.c</a:t>
            </a:r>
            <a:r>
              <a:rPr lang="en-US" altLang="ko-KR" sz="1600" b="1" dirty="0">
                <a:solidFill>
                  <a:schemeClr val="accent1"/>
                </a:solidFill>
              </a:rPr>
              <a:t> -print &gt; out6 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&amp; </a:t>
            </a:r>
            <a:r>
              <a:rPr lang="en-US" altLang="ko-KR" sz="1600" dirty="0" smtClean="0"/>
              <a:t>PID 7959</a:t>
            </a:r>
            <a:r>
              <a:rPr lang="ko-KR" altLang="en-US" sz="1600" dirty="0" smtClean="0"/>
              <a:t>에 배정받아 수행</a:t>
            </a:r>
            <a:endParaRPr lang="en-US" altLang="ko-KR" sz="1600" dirty="0" smtClean="0"/>
          </a:p>
          <a:p>
            <a:r>
              <a:rPr lang="en-US" altLang="ko-KR" dirty="0" err="1" smtClean="0"/>
              <a:t>Test.c</a:t>
            </a:r>
            <a:r>
              <a:rPr lang="ko-KR" altLang="en-US" dirty="0"/>
              <a:t> </a:t>
            </a:r>
            <a:r>
              <a:rPr lang="ko-KR" altLang="en-US" dirty="0" smtClean="0"/>
              <a:t>파일을 찾아</a:t>
            </a:r>
            <a:r>
              <a:rPr lang="en-US" altLang="ko-KR" dirty="0" smtClean="0"/>
              <a:t>(find) </a:t>
            </a:r>
            <a:r>
              <a:rPr lang="ko-KR" altLang="en-US" dirty="0" smtClean="0"/>
              <a:t>그 경로를 </a:t>
            </a:r>
            <a:r>
              <a:rPr lang="en-US" altLang="ko-KR" dirty="0" smtClean="0"/>
              <a:t>out6</a:t>
            </a:r>
            <a:r>
              <a:rPr lang="ko-KR" altLang="en-US" dirty="0" smtClean="0"/>
              <a:t>에 출력함</a:t>
            </a:r>
            <a:r>
              <a:rPr lang="en-US" altLang="ko-KR" dirty="0" smtClean="0"/>
              <a:t>. </a:t>
            </a:r>
            <a:r>
              <a:rPr lang="ko-KR" altLang="en-US" sz="1600" dirty="0" smtClean="0"/>
              <a:t>이 때</a:t>
            </a:r>
            <a:r>
              <a:rPr lang="en-US" altLang="ko-KR" sz="1600" dirty="0" smtClean="0"/>
              <a:t>, out6</a:t>
            </a:r>
            <a:r>
              <a:rPr lang="ko-KR" altLang="en-US" sz="1600" dirty="0" smtClean="0"/>
              <a:t>로의 출력은 후면 수행함</a:t>
            </a:r>
            <a:endParaRPr lang="en-US" altLang="ko-KR" sz="1600" dirty="0" smtClean="0"/>
          </a:p>
          <a:p>
            <a:r>
              <a:rPr lang="en-US" altLang="ko-KR" sz="1600" dirty="0" smtClean="0"/>
              <a:t>(</a:t>
            </a:r>
            <a:r>
              <a:rPr lang="ko-KR" altLang="en-US" sz="1600" dirty="0" smtClean="0"/>
              <a:t>출력을 모니터에 할 수 있지만 전면 프로세스의 출력과 뒤섞임 방지를 위해</a:t>
            </a:r>
            <a:r>
              <a:rPr lang="en-US" altLang="ko-KR" sz="1600" dirty="0" smtClean="0"/>
              <a:t>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114631" y="3881131"/>
            <a:ext cx="215507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4"/>
                </a:solidFill>
              </a:rPr>
              <a:t>$ </a:t>
            </a:r>
            <a:r>
              <a:rPr lang="en-US" altLang="ko-KR" b="1" dirty="0" smtClean="0">
                <a:solidFill>
                  <a:schemeClr val="accent4"/>
                </a:solidFill>
              </a:rPr>
              <a:t>jobs </a:t>
            </a:r>
            <a:r>
              <a:rPr lang="ko-KR" altLang="en-US" dirty="0" smtClean="0"/>
              <a:t>전체 경로로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프로세스 표시</a:t>
            </a:r>
            <a:endParaRPr lang="en-US" altLang="ko-KR" dirty="0" smtClean="0"/>
          </a:p>
          <a:p>
            <a:r>
              <a:rPr lang="en-US" altLang="ko-KR" dirty="0" smtClean="0"/>
              <a:t> </a:t>
            </a:r>
            <a:endParaRPr lang="ko-KR" altLang="en-US" dirty="0"/>
          </a:p>
        </p:txBody>
      </p:sp>
      <p:sp>
        <p:nvSpPr>
          <p:cNvPr id="19" name="직사각형 18"/>
          <p:cNvSpPr/>
          <p:nvPr/>
        </p:nvSpPr>
        <p:spPr>
          <a:xfrm>
            <a:off x="6139935" y="2794754"/>
            <a:ext cx="25667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</a:rPr>
              <a:t>$ </a:t>
            </a:r>
            <a:r>
              <a:rPr lang="en-US" altLang="ko-KR" sz="1600" b="1" dirty="0" smtClean="0">
                <a:solidFill>
                  <a:schemeClr val="accent2"/>
                </a:solidFill>
              </a:rPr>
              <a:t>jobs </a:t>
            </a:r>
            <a:r>
              <a:rPr lang="ko-KR" altLang="en-US" sz="1600" b="1" dirty="0" smtClean="0"/>
              <a:t>후면 실행되고 있는</a:t>
            </a:r>
            <a:endParaRPr lang="en-US" altLang="ko-KR" sz="1600" b="1" dirty="0" smtClean="0"/>
          </a:p>
          <a:p>
            <a:pPr algn="r"/>
            <a:r>
              <a:rPr lang="ko-KR" altLang="en-US" sz="1600" b="1" dirty="0" smtClean="0"/>
              <a:t>작업들 리스트</a:t>
            </a:r>
            <a:endParaRPr lang="ko-KR" altLang="en-US" sz="1600" b="1" dirty="0"/>
          </a:p>
        </p:txBody>
      </p:sp>
      <p:sp>
        <p:nvSpPr>
          <p:cNvPr id="16" name="TextBox 15"/>
          <p:cNvSpPr txBox="1"/>
          <p:nvPr/>
        </p:nvSpPr>
        <p:spPr>
          <a:xfrm>
            <a:off x="5829608" y="4737961"/>
            <a:ext cx="320792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6"/>
                </a:solidFill>
              </a:rPr>
              <a:t>$ kill %</a:t>
            </a:r>
            <a:r>
              <a:rPr lang="en-US" altLang="ko-KR" sz="1600" b="1" dirty="0" smtClean="0">
                <a:solidFill>
                  <a:schemeClr val="accent6"/>
                </a:solidFill>
              </a:rPr>
              <a:t>1 </a:t>
            </a:r>
            <a:r>
              <a:rPr lang="en-US" altLang="ko-KR" sz="1600" b="1" dirty="0" smtClean="0"/>
              <a:t>kill &amp;</a:t>
            </a:r>
            <a:r>
              <a:rPr lang="ko-KR" altLang="en-US" sz="1600" b="1" dirty="0" smtClean="0"/>
              <a:t>작업번호는</a:t>
            </a:r>
            <a:endParaRPr lang="en-US" altLang="ko-KR" sz="1600" b="1" dirty="0" smtClean="0"/>
          </a:p>
          <a:p>
            <a:pPr algn="r"/>
            <a:r>
              <a:rPr lang="ko-KR" altLang="en-US" sz="1600" b="1" dirty="0" smtClean="0"/>
              <a:t>그 번호의 프로세스 강제종료</a:t>
            </a:r>
            <a:endParaRPr lang="en-US" altLang="ko-KR" sz="1600" b="1" dirty="0" smtClean="0"/>
          </a:p>
          <a:p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65779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 </a:t>
            </a:r>
            <a:r>
              <a:rPr lang="en-US" altLang="ko-KR" dirty="0" smtClean="0"/>
              <a:t>(</a:t>
            </a:r>
            <a:r>
              <a:rPr lang="ko-KR" altLang="en-US" dirty="0" smtClean="0"/>
              <a:t>프로그램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4" y="1052736"/>
            <a:ext cx="8192596" cy="5472608"/>
          </a:xfrm>
        </p:spPr>
      </p:pic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544" y="5445224"/>
            <a:ext cx="4621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GNOME </a:t>
            </a:r>
            <a:r>
              <a:rPr lang="ko-KR" altLang="en-US" b="1" dirty="0">
                <a:solidFill>
                  <a:schemeClr val="bg1"/>
                </a:solidFill>
              </a:rPr>
              <a:t>데스크톱 </a:t>
            </a:r>
            <a:r>
              <a:rPr lang="ko-KR" altLang="en-US" b="1" dirty="0" smtClean="0">
                <a:solidFill>
                  <a:schemeClr val="bg1"/>
                </a:solidFill>
              </a:rPr>
              <a:t>환경에서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메인 메뉴 </a:t>
            </a:r>
            <a:r>
              <a:rPr lang="en-US" altLang="ko-KR" b="1" dirty="0">
                <a:solidFill>
                  <a:schemeClr val="bg1"/>
                </a:solidFill>
              </a:rPr>
              <a:t>"</a:t>
            </a:r>
            <a:r>
              <a:rPr lang="ko-KR" altLang="en-US" b="1" dirty="0">
                <a:solidFill>
                  <a:schemeClr val="bg1"/>
                </a:solidFill>
              </a:rPr>
              <a:t>프로그램</a:t>
            </a:r>
            <a:r>
              <a:rPr lang="en-US" altLang="ko-KR" b="1" dirty="0">
                <a:solidFill>
                  <a:schemeClr val="bg1"/>
                </a:solidFill>
              </a:rPr>
              <a:t>", "</a:t>
            </a:r>
            <a:r>
              <a:rPr lang="ko-KR" altLang="en-US" b="1" dirty="0">
                <a:solidFill>
                  <a:schemeClr val="bg1"/>
                </a:solidFill>
              </a:rPr>
              <a:t>위치</a:t>
            </a:r>
            <a:r>
              <a:rPr lang="en-US" altLang="ko-KR" b="1" dirty="0">
                <a:solidFill>
                  <a:schemeClr val="bg1"/>
                </a:solidFill>
              </a:rPr>
              <a:t>"</a:t>
            </a:r>
            <a:r>
              <a:rPr lang="ko-KR" altLang="en-US" b="1" dirty="0">
                <a:solidFill>
                  <a:schemeClr val="bg1"/>
                </a:solidFill>
              </a:rPr>
              <a:t>을 사용해본다</a:t>
            </a:r>
            <a:r>
              <a:rPr lang="en-US" altLang="ko-KR" b="1" dirty="0" smtClean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42373" y="3717032"/>
            <a:ext cx="3352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프로그램 </a:t>
            </a:r>
            <a:r>
              <a:rPr lang="en-US" altLang="ko-KR" b="1" dirty="0" smtClean="0">
                <a:solidFill>
                  <a:schemeClr val="bg1"/>
                </a:solidFill>
              </a:rPr>
              <a:t>– Firefox </a:t>
            </a:r>
            <a:r>
              <a:rPr lang="ko-KR" altLang="en-US" b="1" dirty="0" smtClean="0">
                <a:solidFill>
                  <a:schemeClr val="bg1"/>
                </a:solidFill>
              </a:rPr>
              <a:t>웹 브라우저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26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565" y="935037"/>
            <a:ext cx="8384865" cy="5672589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2373" y="3717032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프로그램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계산기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2371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063" y="1000406"/>
            <a:ext cx="8295321" cy="5360373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2373" y="3717032"/>
            <a:ext cx="1797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프로그램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문서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829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4" y="960786"/>
            <a:ext cx="8408620" cy="542054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2373" y="371703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프로그램 </a:t>
            </a:r>
            <a:r>
              <a:rPr lang="en-US" altLang="ko-KR" b="1" dirty="0" smtClean="0">
                <a:solidFill>
                  <a:schemeClr val="bg1"/>
                </a:solidFill>
              </a:rPr>
              <a:t>– </a:t>
            </a:r>
            <a:r>
              <a:rPr lang="ko-KR" altLang="en-US" b="1" dirty="0" smtClean="0">
                <a:solidFill>
                  <a:schemeClr val="bg1"/>
                </a:solidFill>
              </a:rPr>
              <a:t>문자 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7018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098" y="956786"/>
            <a:ext cx="8451824" cy="568157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42373" y="3717032"/>
            <a:ext cx="2251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프로그램 </a:t>
            </a:r>
            <a:r>
              <a:rPr lang="en-US" altLang="ko-KR" b="1" dirty="0" smtClean="0">
                <a:solidFill>
                  <a:schemeClr val="bg1"/>
                </a:solidFill>
              </a:rPr>
              <a:t>– Weather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999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3" y="991458"/>
            <a:ext cx="8408621" cy="5554524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71787" y="3356992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위치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문서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99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4" y="960786"/>
            <a:ext cx="8264604" cy="542054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39552" y="4869160"/>
            <a:ext cx="7449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 smtClean="0">
                <a:solidFill>
                  <a:schemeClr val="bg1"/>
                </a:solidFill>
              </a:rPr>
              <a:t>캡처</a:t>
            </a:r>
            <a:r>
              <a:rPr lang="ko-KR" altLang="en-US" b="1" dirty="0" smtClean="0">
                <a:solidFill>
                  <a:schemeClr val="bg1"/>
                </a:solidFill>
              </a:rPr>
              <a:t> 방법이 먼저 폴더를 열고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캡처</a:t>
            </a:r>
            <a:r>
              <a:rPr lang="ko-KR" altLang="en-US" b="1" dirty="0" smtClean="0">
                <a:solidFill>
                  <a:schemeClr val="bg1"/>
                </a:solidFill>
              </a:rPr>
              <a:t> 프로그램으로 카운트를 제서</a:t>
            </a:r>
            <a:r>
              <a:rPr lang="en-US" altLang="ko-KR" b="1" dirty="0" smtClean="0">
                <a:solidFill>
                  <a:schemeClr val="bg1"/>
                </a:solidFill>
              </a:rPr>
              <a:t>(</a:t>
            </a:r>
            <a:r>
              <a:rPr lang="ko-KR" altLang="en-US" b="1" dirty="0" smtClean="0">
                <a:solidFill>
                  <a:schemeClr val="bg1"/>
                </a:solidFill>
              </a:rPr>
              <a:t>약 </a:t>
            </a:r>
            <a:r>
              <a:rPr lang="en-US" altLang="ko-KR" b="1" dirty="0" smtClean="0">
                <a:solidFill>
                  <a:schemeClr val="bg1"/>
                </a:solidFill>
              </a:rPr>
              <a:t>2</a:t>
            </a:r>
            <a:r>
              <a:rPr lang="ko-KR" altLang="en-US" b="1" dirty="0" smtClean="0">
                <a:solidFill>
                  <a:schemeClr val="bg1"/>
                </a:solidFill>
              </a:rPr>
              <a:t>초</a:t>
            </a:r>
            <a:r>
              <a:rPr lang="en-US" altLang="ko-KR" b="1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b="1" dirty="0" err="1" smtClean="0">
                <a:solidFill>
                  <a:schemeClr val="bg1"/>
                </a:solidFill>
              </a:rPr>
              <a:t>캡처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ko-KR" altLang="en-US" b="1" dirty="0" err="1" smtClean="0">
                <a:solidFill>
                  <a:schemeClr val="bg1"/>
                </a:solidFill>
              </a:rPr>
              <a:t>를</a:t>
            </a:r>
            <a:r>
              <a:rPr lang="ko-KR" altLang="en-US" b="1" dirty="0" smtClean="0">
                <a:solidFill>
                  <a:schemeClr val="bg1"/>
                </a:solidFill>
              </a:rPr>
              <a:t> 했다</a:t>
            </a:r>
            <a:r>
              <a:rPr lang="en-US" altLang="ko-KR" b="1" dirty="0" smtClean="0">
                <a:solidFill>
                  <a:schemeClr val="bg1"/>
                </a:solidFill>
              </a:rPr>
              <a:t>. </a:t>
            </a:r>
            <a:r>
              <a:rPr lang="ko-KR" altLang="en-US" b="1" dirty="0" smtClean="0">
                <a:solidFill>
                  <a:schemeClr val="bg1"/>
                </a:solidFill>
              </a:rPr>
              <a:t>원래는 위치</a:t>
            </a:r>
            <a:r>
              <a:rPr lang="en-US" altLang="ko-KR" b="1" dirty="0" smtClean="0">
                <a:solidFill>
                  <a:schemeClr val="bg1"/>
                </a:solidFill>
              </a:rPr>
              <a:t>-</a:t>
            </a:r>
            <a:r>
              <a:rPr lang="ko-KR" altLang="en-US" b="1" dirty="0" smtClean="0">
                <a:solidFill>
                  <a:schemeClr val="bg1"/>
                </a:solidFill>
              </a:rPr>
              <a:t>사진 경로로 사진폴더를 열었는데</a:t>
            </a:r>
            <a:r>
              <a:rPr lang="en-US" altLang="ko-KR" b="1" dirty="0" smtClean="0">
                <a:solidFill>
                  <a:schemeClr val="bg1"/>
                </a:solidFill>
              </a:rPr>
              <a:t>,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캡처할</a:t>
            </a:r>
            <a:r>
              <a:rPr lang="ko-KR" altLang="en-US" b="1" dirty="0" smtClean="0">
                <a:solidFill>
                  <a:schemeClr val="bg1"/>
                </a:solidFill>
              </a:rPr>
              <a:t> 때</a:t>
            </a:r>
            <a:endParaRPr lang="en-US" altLang="ko-KR" b="1" dirty="0" smtClean="0">
              <a:solidFill>
                <a:schemeClr val="bg1"/>
              </a:solidFill>
            </a:endParaRPr>
          </a:p>
          <a:p>
            <a:r>
              <a:rPr lang="ko-KR" altLang="en-US" b="1" dirty="0" smtClean="0">
                <a:solidFill>
                  <a:schemeClr val="bg1"/>
                </a:solidFill>
              </a:rPr>
              <a:t>마우스가 비디오에 가 있는 것처럼 </a:t>
            </a:r>
            <a:r>
              <a:rPr lang="ko-KR" altLang="en-US" b="1" dirty="0" err="1" smtClean="0">
                <a:solidFill>
                  <a:schemeClr val="bg1"/>
                </a:solidFill>
              </a:rPr>
              <a:t>캡처</a:t>
            </a:r>
            <a:r>
              <a:rPr lang="ko-KR" altLang="en-US" b="1" dirty="0" smtClean="0">
                <a:solidFill>
                  <a:schemeClr val="bg1"/>
                </a:solidFill>
              </a:rPr>
              <a:t> 되었다</a:t>
            </a:r>
            <a:r>
              <a:rPr lang="en-US" altLang="ko-KR" b="1" dirty="0" smtClean="0">
                <a:solidFill>
                  <a:schemeClr val="bg1"/>
                </a:solidFill>
              </a:rPr>
              <a:t>..</a:t>
            </a:r>
            <a:endParaRPr lang="en-US" altLang="ko-KR" b="1" dirty="0" smtClean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1486" y="319021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위치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사진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45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44" y="960786"/>
            <a:ext cx="8264604" cy="5420542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116631"/>
            <a:ext cx="8147248" cy="801511"/>
          </a:xfrm>
        </p:spPr>
        <p:txBody>
          <a:bodyPr>
            <a:normAutofit/>
          </a:bodyPr>
          <a:lstStyle/>
          <a:p>
            <a:r>
              <a:rPr lang="en-US" altLang="ko-KR" dirty="0"/>
              <a:t>5. GNOME </a:t>
            </a:r>
            <a:r>
              <a:rPr lang="ko-KR" altLang="en-US" dirty="0"/>
              <a:t>데스크톱 </a:t>
            </a:r>
            <a:r>
              <a:rPr lang="ko-KR" altLang="en-US" dirty="0" smtClean="0"/>
              <a:t>환경</a:t>
            </a:r>
            <a:r>
              <a:rPr lang="ko-KR" altLang="en-US" dirty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위치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6" name="자유형 5"/>
          <p:cNvSpPr/>
          <p:nvPr/>
        </p:nvSpPr>
        <p:spPr>
          <a:xfrm>
            <a:off x="359596" y="852755"/>
            <a:ext cx="770561" cy="380144"/>
          </a:xfrm>
          <a:custGeom>
            <a:avLst/>
            <a:gdLst>
              <a:gd name="connsiteX0" fmla="*/ 657546 w 770561"/>
              <a:gd name="connsiteY0" fmla="*/ 359596 h 380144"/>
              <a:gd name="connsiteX1" fmla="*/ 606175 w 770561"/>
              <a:gd name="connsiteY1" fmla="*/ 339047 h 380144"/>
              <a:gd name="connsiteX2" fmla="*/ 575352 w 770561"/>
              <a:gd name="connsiteY2" fmla="*/ 349321 h 380144"/>
              <a:gd name="connsiteX3" fmla="*/ 534256 w 770561"/>
              <a:gd name="connsiteY3" fmla="*/ 359596 h 380144"/>
              <a:gd name="connsiteX4" fmla="*/ 472611 w 770561"/>
              <a:gd name="connsiteY4" fmla="*/ 380144 h 380144"/>
              <a:gd name="connsiteX5" fmla="*/ 164386 w 770561"/>
              <a:gd name="connsiteY5" fmla="*/ 359596 h 380144"/>
              <a:gd name="connsiteX6" fmla="*/ 102741 w 770561"/>
              <a:gd name="connsiteY6" fmla="*/ 339047 h 380144"/>
              <a:gd name="connsiteX7" fmla="*/ 71919 w 770561"/>
              <a:gd name="connsiteY7" fmla="*/ 328773 h 380144"/>
              <a:gd name="connsiteX8" fmla="*/ 41096 w 770561"/>
              <a:gd name="connsiteY8" fmla="*/ 318499 h 380144"/>
              <a:gd name="connsiteX9" fmla="*/ 20548 w 770561"/>
              <a:gd name="connsiteY9" fmla="*/ 287676 h 380144"/>
              <a:gd name="connsiteX10" fmla="*/ 0 w 770561"/>
              <a:gd name="connsiteY10" fmla="*/ 226032 h 380144"/>
              <a:gd name="connsiteX11" fmla="*/ 10274 w 770561"/>
              <a:gd name="connsiteY11" fmla="*/ 154112 h 380144"/>
              <a:gd name="connsiteX12" fmla="*/ 20548 w 770561"/>
              <a:gd name="connsiteY12" fmla="*/ 123290 h 380144"/>
              <a:gd name="connsiteX13" fmla="*/ 51370 w 770561"/>
              <a:gd name="connsiteY13" fmla="*/ 113016 h 380144"/>
              <a:gd name="connsiteX14" fmla="*/ 123289 w 770561"/>
              <a:gd name="connsiteY14" fmla="*/ 71919 h 380144"/>
              <a:gd name="connsiteX15" fmla="*/ 154112 w 770561"/>
              <a:gd name="connsiteY15" fmla="*/ 51371 h 380144"/>
              <a:gd name="connsiteX16" fmla="*/ 184934 w 770561"/>
              <a:gd name="connsiteY16" fmla="*/ 41097 h 380144"/>
              <a:gd name="connsiteX17" fmla="*/ 267128 w 770561"/>
              <a:gd name="connsiteY17" fmla="*/ 20548 h 380144"/>
              <a:gd name="connsiteX18" fmla="*/ 339047 w 770561"/>
              <a:gd name="connsiteY18" fmla="*/ 0 h 380144"/>
              <a:gd name="connsiteX19" fmla="*/ 657546 w 770561"/>
              <a:gd name="connsiteY19" fmla="*/ 10274 h 380144"/>
              <a:gd name="connsiteX20" fmla="*/ 719191 w 770561"/>
              <a:gd name="connsiteY20" fmla="*/ 51371 h 380144"/>
              <a:gd name="connsiteX21" fmla="*/ 739739 w 770561"/>
              <a:gd name="connsiteY21" fmla="*/ 92467 h 380144"/>
              <a:gd name="connsiteX22" fmla="*/ 750013 w 770561"/>
              <a:gd name="connsiteY22" fmla="*/ 123290 h 380144"/>
              <a:gd name="connsiteX23" fmla="*/ 770561 w 770561"/>
              <a:gd name="connsiteY23" fmla="*/ 154112 h 380144"/>
              <a:gd name="connsiteX24" fmla="*/ 739739 w 770561"/>
              <a:gd name="connsiteY24" fmla="*/ 267128 h 380144"/>
              <a:gd name="connsiteX25" fmla="*/ 708916 w 770561"/>
              <a:gd name="connsiteY25" fmla="*/ 277402 h 380144"/>
              <a:gd name="connsiteX26" fmla="*/ 688368 w 770561"/>
              <a:gd name="connsiteY26" fmla="*/ 297951 h 380144"/>
              <a:gd name="connsiteX27" fmla="*/ 606175 w 770561"/>
              <a:gd name="connsiteY27" fmla="*/ 318499 h 380144"/>
              <a:gd name="connsiteX28" fmla="*/ 585626 w 770561"/>
              <a:gd name="connsiteY28" fmla="*/ 339047 h 380144"/>
              <a:gd name="connsiteX29" fmla="*/ 523982 w 770561"/>
              <a:gd name="connsiteY29" fmla="*/ 369870 h 380144"/>
              <a:gd name="connsiteX30" fmla="*/ 472611 w 770561"/>
              <a:gd name="connsiteY30" fmla="*/ 369870 h 380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770561" h="380144">
                <a:moveTo>
                  <a:pt x="657546" y="359596"/>
                </a:moveTo>
                <a:cubicBezTo>
                  <a:pt x="640422" y="352746"/>
                  <a:pt x="624475" y="341335"/>
                  <a:pt x="606175" y="339047"/>
                </a:cubicBezTo>
                <a:cubicBezTo>
                  <a:pt x="595429" y="337704"/>
                  <a:pt x="585765" y="346346"/>
                  <a:pt x="575352" y="349321"/>
                </a:cubicBezTo>
                <a:cubicBezTo>
                  <a:pt x="561775" y="353200"/>
                  <a:pt x="547781" y="355538"/>
                  <a:pt x="534256" y="359596"/>
                </a:cubicBezTo>
                <a:cubicBezTo>
                  <a:pt x="513510" y="365820"/>
                  <a:pt x="472611" y="380144"/>
                  <a:pt x="472611" y="380144"/>
                </a:cubicBezTo>
                <a:cubicBezTo>
                  <a:pt x="441308" y="378783"/>
                  <a:pt x="243959" y="377959"/>
                  <a:pt x="164386" y="359596"/>
                </a:cubicBezTo>
                <a:cubicBezTo>
                  <a:pt x="143281" y="354725"/>
                  <a:pt x="123289" y="345897"/>
                  <a:pt x="102741" y="339047"/>
                </a:cubicBezTo>
                <a:lnTo>
                  <a:pt x="71919" y="328773"/>
                </a:lnTo>
                <a:lnTo>
                  <a:pt x="41096" y="318499"/>
                </a:lnTo>
                <a:cubicBezTo>
                  <a:pt x="34247" y="308225"/>
                  <a:pt x="25563" y="298960"/>
                  <a:pt x="20548" y="287676"/>
                </a:cubicBezTo>
                <a:cubicBezTo>
                  <a:pt x="11751" y="267883"/>
                  <a:pt x="0" y="226032"/>
                  <a:pt x="0" y="226032"/>
                </a:cubicBezTo>
                <a:cubicBezTo>
                  <a:pt x="3425" y="202059"/>
                  <a:pt x="5525" y="177858"/>
                  <a:pt x="10274" y="154112"/>
                </a:cubicBezTo>
                <a:cubicBezTo>
                  <a:pt x="12398" y="143493"/>
                  <a:pt x="12890" y="130948"/>
                  <a:pt x="20548" y="123290"/>
                </a:cubicBezTo>
                <a:cubicBezTo>
                  <a:pt x="28206" y="115632"/>
                  <a:pt x="41096" y="116441"/>
                  <a:pt x="51370" y="113016"/>
                </a:cubicBezTo>
                <a:cubicBezTo>
                  <a:pt x="126456" y="62958"/>
                  <a:pt x="32055" y="124052"/>
                  <a:pt x="123289" y="71919"/>
                </a:cubicBezTo>
                <a:cubicBezTo>
                  <a:pt x="134010" y="65793"/>
                  <a:pt x="143067" y="56893"/>
                  <a:pt x="154112" y="51371"/>
                </a:cubicBezTo>
                <a:cubicBezTo>
                  <a:pt x="163798" y="46528"/>
                  <a:pt x="174486" y="43947"/>
                  <a:pt x="184934" y="41097"/>
                </a:cubicBezTo>
                <a:cubicBezTo>
                  <a:pt x="212180" y="33666"/>
                  <a:pt x="240336" y="29479"/>
                  <a:pt x="267128" y="20548"/>
                </a:cubicBezTo>
                <a:cubicBezTo>
                  <a:pt x="311346" y="5809"/>
                  <a:pt x="287444" y="12901"/>
                  <a:pt x="339047" y="0"/>
                </a:cubicBezTo>
                <a:cubicBezTo>
                  <a:pt x="445213" y="3425"/>
                  <a:pt x="552281" y="-3951"/>
                  <a:pt x="657546" y="10274"/>
                </a:cubicBezTo>
                <a:cubicBezTo>
                  <a:pt x="682020" y="13581"/>
                  <a:pt x="719191" y="51371"/>
                  <a:pt x="719191" y="51371"/>
                </a:cubicBezTo>
                <a:cubicBezTo>
                  <a:pt x="726040" y="65070"/>
                  <a:pt x="733706" y="78390"/>
                  <a:pt x="739739" y="92467"/>
                </a:cubicBezTo>
                <a:cubicBezTo>
                  <a:pt x="744005" y="102421"/>
                  <a:pt x="745170" y="113603"/>
                  <a:pt x="750013" y="123290"/>
                </a:cubicBezTo>
                <a:cubicBezTo>
                  <a:pt x="755535" y="134334"/>
                  <a:pt x="763712" y="143838"/>
                  <a:pt x="770561" y="154112"/>
                </a:cubicBezTo>
                <a:cubicBezTo>
                  <a:pt x="766552" y="186183"/>
                  <a:pt x="772116" y="241227"/>
                  <a:pt x="739739" y="267128"/>
                </a:cubicBezTo>
                <a:cubicBezTo>
                  <a:pt x="731282" y="273893"/>
                  <a:pt x="719190" y="273977"/>
                  <a:pt x="708916" y="277402"/>
                </a:cubicBezTo>
                <a:cubicBezTo>
                  <a:pt x="702067" y="284252"/>
                  <a:pt x="697362" y="294353"/>
                  <a:pt x="688368" y="297951"/>
                </a:cubicBezTo>
                <a:cubicBezTo>
                  <a:pt x="662147" y="308440"/>
                  <a:pt x="606175" y="318499"/>
                  <a:pt x="606175" y="318499"/>
                </a:cubicBezTo>
                <a:cubicBezTo>
                  <a:pt x="599325" y="325348"/>
                  <a:pt x="593190" y="332996"/>
                  <a:pt x="585626" y="339047"/>
                </a:cubicBezTo>
                <a:cubicBezTo>
                  <a:pt x="568629" y="352645"/>
                  <a:pt x="546491" y="367056"/>
                  <a:pt x="523982" y="369870"/>
                </a:cubicBezTo>
                <a:cubicBezTo>
                  <a:pt x="506991" y="371994"/>
                  <a:pt x="489735" y="369870"/>
                  <a:pt x="472611" y="369870"/>
                </a:cubicBez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720327" y="3190217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>
                <a:solidFill>
                  <a:schemeClr val="bg1"/>
                </a:solidFill>
              </a:rPr>
              <a:t>위치 </a:t>
            </a:r>
            <a:r>
              <a:rPr lang="en-US" altLang="ko-KR" b="1" dirty="0" smtClean="0">
                <a:solidFill>
                  <a:schemeClr val="bg1"/>
                </a:solidFill>
              </a:rPr>
              <a:t>- </a:t>
            </a:r>
            <a:r>
              <a:rPr lang="ko-KR" altLang="en-US" b="1" dirty="0" smtClean="0">
                <a:solidFill>
                  <a:schemeClr val="bg1"/>
                </a:solidFill>
              </a:rPr>
              <a:t>음악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16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152718"/>
            <a:ext cx="8147248" cy="1371600"/>
          </a:xfrm>
        </p:spPr>
        <p:txBody>
          <a:bodyPr/>
          <a:lstStyle/>
          <a:p>
            <a:r>
              <a:rPr lang="ko-KR" altLang="en-US" dirty="0" smtClean="0"/>
              <a:t>결론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입출력 재지정이 처음에는 조금 헷갈렸지만 한 명령씩 차근차근하니 과정이 눈에 보여서 금방 이해가 되었다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전면처리 </a:t>
            </a:r>
            <a:r>
              <a:rPr lang="en-US" altLang="ko-KR" dirty="0" smtClean="0"/>
              <a:t>/ </a:t>
            </a:r>
            <a:r>
              <a:rPr lang="ko-KR" altLang="en-US" dirty="0" smtClean="0"/>
              <a:t>후면처리 명령이 구분되어 프로세스를 동시에</a:t>
            </a:r>
            <a:endParaRPr lang="en-US" altLang="ko-KR" dirty="0" smtClean="0"/>
          </a:p>
          <a:p>
            <a:r>
              <a:rPr lang="ko-KR" altLang="en-US" dirty="0" smtClean="0"/>
              <a:t>실행될 수도 있다는 점이 흥미로웠다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156994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15" y="1268760"/>
            <a:ext cx="8273922" cy="475025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48" y="260648"/>
            <a:ext cx="8715836" cy="795536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및 파일에 대한 실습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996148" y="1353981"/>
            <a:ext cx="31726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arenBoth"/>
            </a:pPr>
            <a:r>
              <a:rPr lang="ko-KR" altLang="en-US" b="1" dirty="0" smtClean="0">
                <a:solidFill>
                  <a:schemeClr val="accent1"/>
                </a:solidFill>
              </a:rPr>
              <a:t>홈 </a:t>
            </a:r>
            <a:r>
              <a:rPr lang="ko-KR" altLang="en-US" b="1" dirty="0">
                <a:solidFill>
                  <a:schemeClr val="accent1"/>
                </a:solidFill>
              </a:rPr>
              <a:t>디렉터리 아래에 </a:t>
            </a:r>
            <a:r>
              <a:rPr lang="en-US" altLang="ko-KR" b="1" dirty="0">
                <a:solidFill>
                  <a:schemeClr val="accent1"/>
                </a:solidFill>
              </a:rPr>
              <a:t> 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r>
              <a:rPr lang="en-US" altLang="ko-KR" b="1" dirty="0">
                <a:solidFill>
                  <a:schemeClr val="accent1"/>
                </a:solidFill>
              </a:rPr>
              <a:t> </a:t>
            </a:r>
            <a:r>
              <a:rPr lang="en-US" altLang="ko-KR" b="1" dirty="0" smtClean="0">
                <a:solidFill>
                  <a:schemeClr val="accent1"/>
                </a:solidFill>
              </a:rPr>
              <a:t>    Lab02 </a:t>
            </a:r>
            <a:r>
              <a:rPr lang="ko-KR" altLang="en-US" b="1" dirty="0" smtClean="0">
                <a:solidFill>
                  <a:schemeClr val="accent1"/>
                </a:solidFill>
              </a:rPr>
              <a:t>디렉터리를 </a:t>
            </a:r>
            <a:r>
              <a:rPr lang="ko-KR" altLang="en-US" b="1" dirty="0">
                <a:solidFill>
                  <a:schemeClr val="accent1"/>
                </a:solidFill>
              </a:rPr>
              <a:t>만든다</a:t>
            </a:r>
            <a:r>
              <a:rPr lang="en-US" altLang="ko-KR" b="1" dirty="0">
                <a:solidFill>
                  <a:schemeClr val="accent1"/>
                </a:solidFill>
              </a:rPr>
              <a:t>.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918754" y="2763846"/>
            <a:ext cx="24561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6"/>
                </a:solidFill>
              </a:rPr>
              <a:t>(2) </a:t>
            </a:r>
            <a:r>
              <a:rPr lang="en-US" altLang="ko-KR" b="1" dirty="0">
                <a:solidFill>
                  <a:schemeClr val="accent6"/>
                </a:solidFill>
              </a:rPr>
              <a:t>Lab02 </a:t>
            </a:r>
            <a:r>
              <a:rPr lang="ko-KR" altLang="en-US" b="1" dirty="0">
                <a:solidFill>
                  <a:schemeClr val="accent6"/>
                </a:solidFill>
              </a:rPr>
              <a:t>디렉터리의 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accent6"/>
                </a:solidFill>
              </a:rPr>
              <a:t>소유주 </a:t>
            </a:r>
            <a:r>
              <a:rPr lang="ko-KR" altLang="en-US" b="1" dirty="0">
                <a:solidFill>
                  <a:schemeClr val="accent6"/>
                </a:solidFill>
              </a:rPr>
              <a:t>및 </a:t>
            </a:r>
            <a:r>
              <a:rPr lang="ko-KR" altLang="en-US" b="1" dirty="0" smtClean="0">
                <a:solidFill>
                  <a:schemeClr val="accent6"/>
                </a:solidFill>
              </a:rPr>
              <a:t>그룹 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algn="r"/>
            <a:r>
              <a:rPr lang="en-US" altLang="ko-KR" b="1" dirty="0" smtClean="0">
                <a:solidFill>
                  <a:schemeClr val="accent6"/>
                </a:solidFill>
              </a:rPr>
              <a:t>: 1515655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98886" y="2116223"/>
            <a:ext cx="3869555" cy="18002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763689" y="2996952"/>
            <a:ext cx="1728192" cy="1800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2661576" y="2578146"/>
            <a:ext cx="758296" cy="9285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332" y="6029473"/>
            <a:ext cx="84802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(2) ls-l(</a:t>
            </a:r>
            <a:r>
              <a:rPr lang="ko-KR" altLang="en-US" b="1" dirty="0" smtClean="0"/>
              <a:t>혹은 </a:t>
            </a:r>
            <a:r>
              <a:rPr lang="en-US" altLang="ko-KR" b="1" dirty="0" smtClean="0"/>
              <a:t>ls-</a:t>
            </a:r>
            <a:r>
              <a:rPr lang="en-US" altLang="ko-KR" b="1" dirty="0" err="1" smtClean="0"/>
              <a:t>asl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사용하여 파일의 모든 정보를 본다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파일의 사용권한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소유자</a:t>
            </a:r>
            <a:r>
              <a:rPr lang="en-US" altLang="ko-KR" b="1" dirty="0" smtClean="0"/>
              <a:t>,</a:t>
            </a:r>
          </a:p>
          <a:p>
            <a:r>
              <a:rPr lang="ko-KR" altLang="en-US" b="1" dirty="0" smtClean="0"/>
              <a:t>그룹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크기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날짜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파일이름  순으로 나열된다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소유자와 그룹 모두 </a:t>
            </a:r>
            <a:r>
              <a:rPr lang="en-US" altLang="ko-KR" b="1" dirty="0" smtClean="0"/>
              <a:t>1515655</a:t>
            </a:r>
            <a:r>
              <a:rPr lang="ko-KR" altLang="en-US" b="1" dirty="0" smtClean="0"/>
              <a:t>이다</a:t>
            </a:r>
            <a:r>
              <a:rPr lang="en-US" altLang="ko-KR" b="1" dirty="0" smtClean="0"/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56161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" y="1052736"/>
            <a:ext cx="8273922" cy="475025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48" y="260648"/>
            <a:ext cx="8715836" cy="795536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및 파일에 대한 실습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35195" y="2582477"/>
            <a:ext cx="24849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schemeClr val="accent1"/>
                </a:solidFill>
              </a:rPr>
              <a:t>(3) Lab02 </a:t>
            </a:r>
            <a:r>
              <a:rPr lang="ko-KR" altLang="en-US" sz="1600" b="1" dirty="0" smtClean="0">
                <a:solidFill>
                  <a:schemeClr val="accent1"/>
                </a:solidFill>
              </a:rPr>
              <a:t>디렉터리의</a:t>
            </a:r>
            <a:endParaRPr lang="en-US" altLang="ko-KR" sz="1600" b="1" dirty="0" smtClean="0">
              <a:solidFill>
                <a:schemeClr val="accent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accent1"/>
                </a:solidFill>
              </a:rPr>
              <a:t>사용권한</a:t>
            </a:r>
            <a:r>
              <a:rPr lang="en-US" altLang="ko-KR" sz="1600" b="1" dirty="0" smtClean="0">
                <a:solidFill>
                  <a:schemeClr val="accent1"/>
                </a:solidFill>
              </a:rPr>
              <a:t>(</a:t>
            </a:r>
            <a:r>
              <a:rPr lang="en-US" altLang="ko-KR" sz="1600" b="1" dirty="0">
                <a:solidFill>
                  <a:schemeClr val="accent1"/>
                </a:solidFill>
              </a:rPr>
              <a:t>permission)</a:t>
            </a:r>
            <a:r>
              <a:rPr lang="ko-KR" altLang="en-US" sz="1600" b="1" dirty="0">
                <a:solidFill>
                  <a:schemeClr val="accent1"/>
                </a:solidFill>
              </a:rPr>
              <a:t>은 </a:t>
            </a:r>
            <a:endParaRPr lang="en-US" altLang="ko-KR" sz="1600" b="1" dirty="0" smtClean="0">
              <a:solidFill>
                <a:schemeClr val="accent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accent1"/>
                </a:solidFill>
              </a:rPr>
              <a:t>어떠하며 </a:t>
            </a:r>
            <a:endParaRPr lang="en-US" altLang="ko-KR" sz="1600" b="1" dirty="0" smtClean="0">
              <a:solidFill>
                <a:schemeClr val="accent1"/>
              </a:solidFill>
            </a:endParaRPr>
          </a:p>
          <a:p>
            <a:pPr algn="r"/>
            <a:r>
              <a:rPr lang="ko-KR" altLang="en-US" sz="1600" b="1" dirty="0" smtClean="0">
                <a:solidFill>
                  <a:schemeClr val="accent1"/>
                </a:solidFill>
              </a:rPr>
              <a:t>그 </a:t>
            </a:r>
            <a:r>
              <a:rPr lang="ko-KR" altLang="en-US" sz="1600" b="1" dirty="0">
                <a:solidFill>
                  <a:schemeClr val="accent1"/>
                </a:solidFill>
              </a:rPr>
              <a:t>의미는 무엇인가 </a:t>
            </a:r>
            <a:r>
              <a:rPr lang="en-US" altLang="ko-KR" sz="1600" b="1" dirty="0">
                <a:solidFill>
                  <a:schemeClr val="accent1"/>
                </a:solidFill>
              </a:rPr>
              <a:t>?</a:t>
            </a:r>
            <a:endParaRPr lang="ko-KR" altLang="en-US" sz="1600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51520" y="2836736"/>
            <a:ext cx="1154308" cy="13148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332" y="5810530"/>
            <a:ext cx="85747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(3) lab02</a:t>
            </a:r>
            <a:r>
              <a:rPr lang="ko-KR" altLang="en-US" b="1" dirty="0" smtClean="0"/>
              <a:t>의 사용권한은 </a:t>
            </a:r>
            <a:r>
              <a:rPr lang="en-US" altLang="ko-KR" b="1" dirty="0" err="1" smtClean="0"/>
              <a:t>drwx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rwx</a:t>
            </a:r>
            <a:r>
              <a:rPr lang="en-US" altLang="ko-KR" b="1" dirty="0" smtClean="0"/>
              <a:t> r- x</a:t>
            </a:r>
            <a:r>
              <a:rPr lang="ko-KR" altLang="en-US" b="1" dirty="0" smtClean="0"/>
              <a:t>로 확인할 수 있다</a:t>
            </a:r>
            <a:r>
              <a:rPr lang="en-US" altLang="ko-KR" b="1" dirty="0" smtClean="0"/>
              <a:t>. D</a:t>
            </a:r>
            <a:r>
              <a:rPr lang="ko-KR" altLang="en-US" b="1" dirty="0" smtClean="0"/>
              <a:t>는 디렉터리란 뜻이다</a:t>
            </a:r>
            <a:r>
              <a:rPr lang="en-US" altLang="ko-KR" b="1" dirty="0" smtClean="0"/>
              <a:t>.</a:t>
            </a:r>
          </a:p>
          <a:p>
            <a:r>
              <a:rPr lang="en-US" altLang="ko-KR" b="1" dirty="0" err="1" smtClean="0"/>
              <a:t>rwx</a:t>
            </a:r>
            <a:r>
              <a:rPr lang="en-US" altLang="ko-KR" b="1" dirty="0" smtClean="0"/>
              <a:t> </a:t>
            </a:r>
            <a:r>
              <a:rPr lang="en-US" altLang="ko-KR" b="1" dirty="0" err="1" smtClean="0"/>
              <a:t>rwx</a:t>
            </a:r>
            <a:r>
              <a:rPr lang="en-US" altLang="ko-KR" b="1" dirty="0" smtClean="0"/>
              <a:t> r- x(</a:t>
            </a:r>
            <a:r>
              <a:rPr lang="ko-KR" altLang="en-US" b="1" dirty="0" smtClean="0"/>
              <a:t>소유자 그룹 기타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로 </a:t>
            </a:r>
            <a:r>
              <a:rPr lang="ko-KR" altLang="en-US" b="1" dirty="0" err="1" smtClean="0"/>
              <a:t>구분지으며</a:t>
            </a:r>
            <a:r>
              <a:rPr lang="en-US" altLang="ko-KR" b="1" dirty="0" smtClean="0"/>
              <a:t>, </a:t>
            </a:r>
            <a:r>
              <a:rPr lang="en-US" altLang="ko-KR" b="1" dirty="0" err="1" smtClean="0"/>
              <a:t>rwx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읽기쓰기실행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을 나타낸다</a:t>
            </a:r>
            <a:r>
              <a:rPr lang="en-US" altLang="ko-KR" b="1" dirty="0" smtClean="0"/>
              <a:t>.</a:t>
            </a:r>
            <a:r>
              <a:rPr lang="ko-KR" altLang="en-US" b="1" dirty="0"/>
              <a:t> </a:t>
            </a:r>
            <a:r>
              <a:rPr lang="ko-KR" altLang="en-US" b="1" dirty="0" smtClean="0"/>
              <a:t>즉</a:t>
            </a:r>
            <a:r>
              <a:rPr lang="en-US" altLang="ko-KR" b="1" dirty="0" smtClean="0"/>
              <a:t>, </a:t>
            </a:r>
          </a:p>
          <a:p>
            <a:r>
              <a:rPr lang="ko-KR" altLang="en-US" b="1" dirty="0" smtClean="0"/>
              <a:t>소유자와 그가 속한 그룹은 읽기쓰기실행</a:t>
            </a:r>
            <a:r>
              <a:rPr lang="en-US" altLang="ko-KR" b="1" dirty="0"/>
              <a:t> </a:t>
            </a:r>
            <a:r>
              <a:rPr lang="ko-KR" altLang="en-US" b="1" dirty="0" smtClean="0"/>
              <a:t>가능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기타는 쓰기 외에 가능함을 의미한다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9482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" y="1052736"/>
            <a:ext cx="8273922" cy="475025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48" y="260648"/>
            <a:ext cx="8715836" cy="795536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및 파일에 대한 실습</a:t>
            </a:r>
            <a:endParaRPr lang="ko-KR" altLang="en-US" dirty="0">
              <a:latin typeface="+mj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84345" y="4120403"/>
            <a:ext cx="362471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6"/>
                </a:solidFill>
              </a:rPr>
              <a:t>(4) </a:t>
            </a:r>
            <a:r>
              <a:rPr lang="ko-KR" altLang="en-US" b="1" dirty="0">
                <a:solidFill>
                  <a:schemeClr val="accent6"/>
                </a:solidFill>
              </a:rPr>
              <a:t>문서편집기</a:t>
            </a:r>
            <a:r>
              <a:rPr lang="en-US" altLang="ko-KR" b="1" dirty="0">
                <a:solidFill>
                  <a:schemeClr val="accent6"/>
                </a:solidFill>
              </a:rPr>
              <a:t>(</a:t>
            </a:r>
            <a:r>
              <a:rPr lang="en-US" altLang="ko-KR" b="1" dirty="0" err="1">
                <a:solidFill>
                  <a:schemeClr val="accent6"/>
                </a:solidFill>
              </a:rPr>
              <a:t>gedit</a:t>
            </a:r>
            <a:r>
              <a:rPr lang="en-US" altLang="ko-KR" b="1" dirty="0">
                <a:solidFill>
                  <a:schemeClr val="accent6"/>
                </a:solidFill>
              </a:rPr>
              <a:t>)</a:t>
            </a:r>
            <a:r>
              <a:rPr lang="ko-KR" altLang="en-US" b="1" dirty="0">
                <a:solidFill>
                  <a:schemeClr val="accent6"/>
                </a:solidFill>
              </a:rPr>
              <a:t>를 이용하여 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accent6"/>
                </a:solidFill>
              </a:rPr>
              <a:t>간단한 </a:t>
            </a:r>
            <a:r>
              <a:rPr lang="ko-KR" altLang="en-US" b="1" dirty="0">
                <a:solidFill>
                  <a:schemeClr val="accent6"/>
                </a:solidFill>
              </a:rPr>
              <a:t>자기소개서를 </a:t>
            </a:r>
            <a:r>
              <a:rPr lang="ko-KR" altLang="en-US" b="1" dirty="0" smtClean="0">
                <a:solidFill>
                  <a:schemeClr val="accent6"/>
                </a:solidFill>
              </a:rPr>
              <a:t>작성하고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accent6"/>
                </a:solidFill>
              </a:rPr>
              <a:t> </a:t>
            </a:r>
            <a:r>
              <a:rPr lang="en-US" altLang="ko-KR" b="1" dirty="0">
                <a:solidFill>
                  <a:schemeClr val="accent6"/>
                </a:solidFill>
              </a:rPr>
              <a:t>Lab02 </a:t>
            </a:r>
            <a:r>
              <a:rPr lang="ko-KR" altLang="en-US" b="1" dirty="0">
                <a:solidFill>
                  <a:schemeClr val="accent6"/>
                </a:solidFill>
              </a:rPr>
              <a:t>디렉터리에 </a:t>
            </a:r>
            <a:r>
              <a:rPr lang="ko-KR" altLang="en-US" b="1" dirty="0" smtClean="0">
                <a:solidFill>
                  <a:schemeClr val="accent6"/>
                </a:solidFill>
              </a:rPr>
              <a:t>저장한다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pPr algn="r"/>
            <a:r>
              <a:rPr lang="en-US" altLang="ko-KR" b="1" dirty="0" smtClean="0">
                <a:solidFill>
                  <a:schemeClr val="accent6"/>
                </a:solidFill>
              </a:rPr>
              <a:t>(</a:t>
            </a:r>
            <a:r>
              <a:rPr lang="ko-KR" altLang="en-US" b="1" dirty="0">
                <a:solidFill>
                  <a:schemeClr val="accent6"/>
                </a:solidFill>
              </a:rPr>
              <a:t>파일 이름 </a:t>
            </a:r>
            <a:r>
              <a:rPr lang="en-US" altLang="ko-KR" b="1" dirty="0">
                <a:solidFill>
                  <a:schemeClr val="accent6"/>
                </a:solidFill>
              </a:rPr>
              <a:t>intro.txt)</a:t>
            </a:r>
            <a:endParaRPr lang="ko-KR" altLang="en-US" b="1" dirty="0">
              <a:solidFill>
                <a:schemeClr val="accent6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52183" y="4229511"/>
            <a:ext cx="5786044" cy="950520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332" y="5810530"/>
            <a:ext cx="86389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(4)</a:t>
            </a:r>
            <a:r>
              <a:rPr lang="en-US" altLang="ko-KR" b="1" dirty="0"/>
              <a:t> </a:t>
            </a:r>
            <a:r>
              <a:rPr lang="en-US" altLang="ko-KR" b="1" dirty="0" err="1" smtClean="0"/>
              <a:t>Gedit</a:t>
            </a:r>
            <a:r>
              <a:rPr lang="en-US" altLang="ko-KR" b="1" dirty="0" smtClean="0"/>
              <a:t> </a:t>
            </a:r>
            <a:r>
              <a:rPr lang="ko-KR" altLang="en-US" b="1" dirty="0" smtClean="0"/>
              <a:t>파일명을 입력하면 </a:t>
            </a:r>
            <a:r>
              <a:rPr lang="en-US" altLang="ko-KR" b="1" dirty="0" err="1" smtClean="0"/>
              <a:t>gedit</a:t>
            </a:r>
            <a:r>
              <a:rPr lang="ko-KR" altLang="en-US" b="1" dirty="0" smtClean="0"/>
              <a:t>으로 된 파일을 작성할 수 있다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작성이 끝나고</a:t>
            </a:r>
            <a:endParaRPr lang="en-US" altLang="ko-KR" b="1" dirty="0" smtClean="0"/>
          </a:p>
          <a:p>
            <a:r>
              <a:rPr lang="ko-KR" altLang="en-US" b="1" dirty="0" smtClean="0"/>
              <a:t>저장 후 창을 닫으면 터미널에 입력한 파일명으로 저장된다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터미널에서 작성한 것을 </a:t>
            </a:r>
            <a:endParaRPr lang="en-US" altLang="ko-KR" b="1" dirty="0" smtClean="0"/>
          </a:p>
          <a:p>
            <a:r>
              <a:rPr lang="ko-KR" altLang="en-US" b="1" dirty="0" smtClean="0"/>
              <a:t>보고 싶으면 </a:t>
            </a:r>
            <a:r>
              <a:rPr lang="en-US" altLang="ko-KR" b="1" dirty="0" smtClean="0"/>
              <a:t>more</a:t>
            </a:r>
            <a:r>
              <a:rPr lang="ko-KR" altLang="en-US" b="1" dirty="0" smtClean="0"/>
              <a:t>을 사용하여 확인할 수 있다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5989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12" y="1052736"/>
            <a:ext cx="8273922" cy="4750251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8848" y="260648"/>
            <a:ext cx="8715836" cy="795536"/>
          </a:xfrm>
        </p:spPr>
        <p:txBody>
          <a:bodyPr/>
          <a:lstStyle/>
          <a:p>
            <a:r>
              <a:rPr lang="en-US" altLang="ko-KR" dirty="0" smtClean="0"/>
              <a:t>1</a:t>
            </a:r>
            <a:r>
              <a:rPr lang="en-US" altLang="ko-KR" dirty="0"/>
              <a:t>. </a:t>
            </a:r>
            <a:r>
              <a:rPr lang="ko-KR" altLang="en-US" dirty="0"/>
              <a:t>디렉터리</a:t>
            </a:r>
            <a:r>
              <a:rPr lang="en-US" altLang="ko-KR" dirty="0"/>
              <a:t>(</a:t>
            </a:r>
            <a:r>
              <a:rPr lang="ko-KR" altLang="en-US" dirty="0"/>
              <a:t>폴더</a:t>
            </a:r>
            <a:r>
              <a:rPr lang="en-US" altLang="ko-KR" dirty="0"/>
              <a:t>) </a:t>
            </a:r>
            <a:r>
              <a:rPr lang="ko-KR" altLang="en-US" dirty="0"/>
              <a:t>및 파일에 대한 실습</a:t>
            </a:r>
            <a:endParaRPr lang="ko-KR" altLang="en-US" dirty="0">
              <a:latin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34501" y="4187717"/>
            <a:ext cx="24753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 smtClean="0">
                <a:solidFill>
                  <a:schemeClr val="accent1"/>
                </a:solidFill>
              </a:rPr>
              <a:t>(6) </a:t>
            </a:r>
            <a:r>
              <a:rPr lang="ko-KR" altLang="en-US" b="1" dirty="0" smtClean="0">
                <a:solidFill>
                  <a:schemeClr val="accent1"/>
                </a:solidFill>
              </a:rPr>
              <a:t>자기소개서 </a:t>
            </a:r>
            <a:r>
              <a:rPr lang="ko-KR" altLang="en-US" b="1" dirty="0">
                <a:solidFill>
                  <a:schemeClr val="accent1"/>
                </a:solidFill>
              </a:rPr>
              <a:t>파일의 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accent1"/>
                </a:solidFill>
              </a:rPr>
              <a:t>소유주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>
                <a:solidFill>
                  <a:schemeClr val="accent1"/>
                </a:solidFill>
              </a:rPr>
              <a:t>그룹</a:t>
            </a:r>
            <a:r>
              <a:rPr lang="en-US" altLang="ko-KR" b="1" dirty="0">
                <a:solidFill>
                  <a:schemeClr val="accent1"/>
                </a:solidFill>
              </a:rPr>
              <a:t>, </a:t>
            </a:r>
            <a:r>
              <a:rPr lang="ko-KR" altLang="en-US" b="1" dirty="0" smtClean="0">
                <a:solidFill>
                  <a:schemeClr val="accent1"/>
                </a:solidFill>
              </a:rPr>
              <a:t>사용권한</a:t>
            </a:r>
            <a:endParaRPr lang="en-US" altLang="ko-KR" b="1" dirty="0" smtClean="0">
              <a:solidFill>
                <a:schemeClr val="accent1"/>
              </a:solidFill>
            </a:endParaRPr>
          </a:p>
          <a:p>
            <a:pPr algn="r"/>
            <a:r>
              <a:rPr lang="ko-KR" altLang="en-US" b="1" dirty="0" smtClean="0">
                <a:solidFill>
                  <a:schemeClr val="accent1"/>
                </a:solidFill>
              </a:rPr>
              <a:t>은 </a:t>
            </a:r>
            <a:r>
              <a:rPr lang="ko-KR" altLang="en-US" b="1" dirty="0">
                <a:solidFill>
                  <a:schemeClr val="accent1"/>
                </a:solidFill>
              </a:rPr>
              <a:t>무엇인가</a:t>
            </a:r>
            <a:r>
              <a:rPr lang="en-US" altLang="ko-KR" b="1" dirty="0">
                <a:solidFill>
                  <a:schemeClr val="accent1"/>
                </a:solidFill>
              </a:rPr>
              <a:t>?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95536" y="5517232"/>
            <a:ext cx="3384376" cy="131481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77332" y="5810530"/>
            <a:ext cx="84160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(3) </a:t>
            </a:r>
            <a:r>
              <a:rPr lang="ko-KR" altLang="en-US" b="1" dirty="0" smtClean="0"/>
              <a:t>소유주와 그룹은 모두 </a:t>
            </a:r>
            <a:r>
              <a:rPr lang="en-US" altLang="ko-KR" b="1" dirty="0" smtClean="0"/>
              <a:t>1515655</a:t>
            </a:r>
            <a:r>
              <a:rPr lang="ko-KR" altLang="en-US" b="1" dirty="0" smtClean="0"/>
              <a:t>이다</a:t>
            </a:r>
            <a:r>
              <a:rPr lang="en-US" altLang="ko-KR" b="1" dirty="0" smtClean="0"/>
              <a:t>. intro.txt</a:t>
            </a:r>
            <a:r>
              <a:rPr lang="ko-KR" altLang="en-US" b="1" dirty="0" smtClean="0"/>
              <a:t>의 사용권한은 </a:t>
            </a:r>
            <a:r>
              <a:rPr lang="en-US" altLang="ko-KR" b="1" dirty="0" smtClean="0"/>
              <a:t>– </a:t>
            </a:r>
            <a:r>
              <a:rPr lang="en-US" altLang="ko-KR" b="1" dirty="0" err="1" smtClean="0"/>
              <a:t>rw</a:t>
            </a:r>
            <a:r>
              <a:rPr lang="en-US" altLang="ko-KR" b="1" dirty="0" smtClean="0"/>
              <a:t>- </a:t>
            </a:r>
            <a:r>
              <a:rPr lang="en-US" altLang="ko-KR" b="1" dirty="0" err="1" smtClean="0"/>
              <a:t>rw</a:t>
            </a:r>
            <a:r>
              <a:rPr lang="en-US" altLang="ko-KR" b="1" dirty="0" smtClean="0"/>
              <a:t>- r--</a:t>
            </a:r>
            <a:r>
              <a:rPr lang="ko-KR" altLang="en-US" b="1" dirty="0" smtClean="0"/>
              <a:t>이</a:t>
            </a:r>
            <a:r>
              <a:rPr lang="ko-KR" altLang="en-US" b="1" dirty="0"/>
              <a:t>다</a:t>
            </a:r>
            <a:r>
              <a:rPr lang="en-US" altLang="ko-KR" b="1" dirty="0" smtClean="0"/>
              <a:t>. </a:t>
            </a:r>
          </a:p>
          <a:p>
            <a:r>
              <a:rPr lang="ko-KR" altLang="en-US" b="1" dirty="0" smtClean="0"/>
              <a:t>소유자와 그가 속한 그룹은 읽기쓰기 가능</a:t>
            </a:r>
            <a:r>
              <a:rPr lang="en-US" altLang="ko-KR" b="1" dirty="0" smtClean="0"/>
              <a:t>, </a:t>
            </a:r>
            <a:r>
              <a:rPr lang="ko-KR" altLang="en-US" b="1" dirty="0" smtClean="0"/>
              <a:t>기타는</a:t>
            </a:r>
            <a:r>
              <a:rPr lang="en-US" altLang="ko-KR" b="1" dirty="0"/>
              <a:t> </a:t>
            </a:r>
            <a:r>
              <a:rPr lang="ko-KR" altLang="en-US" b="1" dirty="0" smtClean="0"/>
              <a:t>오직 읽기만 가능하다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3318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87" y="976853"/>
            <a:ext cx="8505072" cy="4804018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1323" y="260648"/>
            <a:ext cx="7211144" cy="687606"/>
          </a:xfrm>
        </p:spPr>
        <p:txBody>
          <a:bodyPr/>
          <a:lstStyle/>
          <a:p>
            <a:r>
              <a:rPr lang="en-US" altLang="ko-KR" dirty="0"/>
              <a:t>2. </a:t>
            </a:r>
            <a:r>
              <a:rPr lang="en-US" altLang="ko-KR" dirty="0" err="1"/>
              <a:t>chmod</a:t>
            </a:r>
            <a:r>
              <a:rPr lang="en-US" altLang="ko-KR" dirty="0"/>
              <a:t> </a:t>
            </a:r>
            <a:r>
              <a:rPr lang="ko-KR" altLang="en-US" dirty="0"/>
              <a:t>명령어 실습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51520" y="1654275"/>
            <a:ext cx="2853118" cy="103706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51521" y="2276872"/>
            <a:ext cx="1296144" cy="14401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251520" y="3068960"/>
            <a:ext cx="1191164" cy="180020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251521" y="3873768"/>
            <a:ext cx="1296144" cy="126014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262471" y="4653136"/>
            <a:ext cx="1310952" cy="180020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716016" y="1424742"/>
            <a:ext cx="2775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$ cd </a:t>
            </a:r>
            <a:r>
              <a:rPr lang="en-US" altLang="ko-KR" dirty="0" smtClean="0">
                <a:solidFill>
                  <a:schemeClr val="accent1"/>
                </a:solidFill>
              </a:rPr>
              <a:t>Lab02  </a:t>
            </a:r>
            <a:r>
              <a:rPr lang="en-US" altLang="ko-KR" dirty="0" err="1" smtClean="0"/>
              <a:t>lab02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r>
              <a:rPr lang="en-US" altLang="ko-KR" dirty="0">
                <a:solidFill>
                  <a:schemeClr val="accent2"/>
                </a:solidFill>
              </a:rPr>
              <a:t>$ ls –l </a:t>
            </a:r>
            <a:r>
              <a:rPr lang="en-US" altLang="ko-KR" dirty="0"/>
              <a:t>lab02 </a:t>
            </a:r>
            <a:r>
              <a:rPr lang="ko-KR" altLang="en-US" dirty="0"/>
              <a:t>리스트 </a:t>
            </a:r>
            <a:r>
              <a:rPr lang="ko-KR" altLang="en-US" dirty="0" smtClean="0"/>
              <a:t>나열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6482138" y="2833481"/>
            <a:ext cx="2419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 smtClean="0">
                <a:solidFill>
                  <a:schemeClr val="accent3"/>
                </a:solidFill>
              </a:rPr>
              <a:t>$ </a:t>
            </a:r>
            <a:r>
              <a:rPr lang="en-US" altLang="ko-KR" sz="1600" dirty="0" err="1">
                <a:solidFill>
                  <a:schemeClr val="accent3"/>
                </a:solidFill>
              </a:rPr>
              <a:t>chmod</a:t>
            </a:r>
            <a:r>
              <a:rPr lang="en-US" altLang="ko-KR" sz="1600" dirty="0">
                <a:solidFill>
                  <a:schemeClr val="accent3"/>
                </a:solidFill>
              </a:rPr>
              <a:t> 644 </a:t>
            </a:r>
            <a:r>
              <a:rPr lang="en-US" altLang="ko-KR" sz="1600" dirty="0" smtClean="0">
                <a:solidFill>
                  <a:schemeClr val="accent3"/>
                </a:solidFill>
              </a:rPr>
              <a:t>test.txt</a:t>
            </a:r>
          </a:p>
          <a:p>
            <a:pPr algn="r"/>
            <a:r>
              <a:rPr lang="en-US" altLang="ko-KR" sz="1600" dirty="0" smtClean="0"/>
              <a:t>Test.txt</a:t>
            </a:r>
            <a:r>
              <a:rPr lang="ko-KR" altLang="en-US" sz="1600" dirty="0" smtClean="0"/>
              <a:t>의 사용권한변</a:t>
            </a:r>
            <a:r>
              <a:rPr lang="ko-KR" altLang="en-US" sz="1600" dirty="0"/>
              <a:t>경</a:t>
            </a:r>
            <a:endParaRPr lang="en-US" altLang="ko-KR" sz="1600" dirty="0"/>
          </a:p>
          <a:p>
            <a:pPr algn="r"/>
            <a:r>
              <a:rPr lang="en-US" altLang="ko-KR" sz="1600" dirty="0" smtClean="0"/>
              <a:t>$ </a:t>
            </a:r>
            <a:r>
              <a:rPr lang="en-US" altLang="ko-KR" sz="1600" dirty="0"/>
              <a:t>ls </a:t>
            </a:r>
            <a:r>
              <a:rPr lang="en-US" altLang="ko-KR" sz="1600" dirty="0" smtClean="0"/>
              <a:t>–l </a:t>
            </a:r>
            <a:r>
              <a:rPr lang="en-US" altLang="ko-KR" sz="1600" dirty="0"/>
              <a:t>lab02 </a:t>
            </a:r>
            <a:r>
              <a:rPr lang="ko-KR" altLang="en-US" sz="1600" dirty="0"/>
              <a:t>리스트 </a:t>
            </a:r>
            <a:r>
              <a:rPr lang="ko-KR" altLang="en-US" sz="1600" dirty="0" smtClean="0"/>
              <a:t>나열</a:t>
            </a:r>
            <a:endParaRPr lang="en-US" altLang="ko-KR" sz="1600" dirty="0"/>
          </a:p>
        </p:txBody>
      </p:sp>
      <p:sp>
        <p:nvSpPr>
          <p:cNvPr id="18" name="TextBox 17"/>
          <p:cNvSpPr txBox="1"/>
          <p:nvPr/>
        </p:nvSpPr>
        <p:spPr>
          <a:xfrm>
            <a:off x="402938" y="5013176"/>
            <a:ext cx="4733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accent5"/>
                </a:solidFill>
              </a:rPr>
              <a:t>$ </a:t>
            </a:r>
            <a:r>
              <a:rPr lang="en-US" altLang="ko-KR" dirty="0" err="1">
                <a:solidFill>
                  <a:schemeClr val="accent5"/>
                </a:solidFill>
              </a:rPr>
              <a:t>chmod</a:t>
            </a:r>
            <a:r>
              <a:rPr lang="en-US" altLang="ko-KR" dirty="0">
                <a:solidFill>
                  <a:schemeClr val="accent5"/>
                </a:solidFill>
              </a:rPr>
              <a:t> 400 </a:t>
            </a:r>
            <a:r>
              <a:rPr lang="en-US" altLang="ko-KR" dirty="0" smtClean="0">
                <a:solidFill>
                  <a:schemeClr val="accent5"/>
                </a:solidFill>
              </a:rPr>
              <a:t>test.txt </a:t>
            </a:r>
            <a:r>
              <a:rPr lang="en-US" altLang="ko-KR" dirty="0"/>
              <a:t>Test.txt</a:t>
            </a:r>
            <a:r>
              <a:rPr lang="ko-KR" altLang="en-US" dirty="0"/>
              <a:t>의 사용권한변경</a:t>
            </a:r>
            <a:endParaRPr lang="en-US" altLang="ko-KR" dirty="0"/>
          </a:p>
          <a:p>
            <a:r>
              <a:rPr lang="en-US" altLang="ko-KR" dirty="0" smtClean="0"/>
              <a:t>$ </a:t>
            </a:r>
            <a:r>
              <a:rPr lang="en-US" altLang="ko-KR" dirty="0"/>
              <a:t>ls –l</a:t>
            </a:r>
            <a:r>
              <a:rPr lang="ko-KR" altLang="en-US" dirty="0"/>
              <a:t> </a:t>
            </a:r>
            <a:r>
              <a:rPr lang="en-US" altLang="ko-KR" dirty="0" smtClean="0"/>
              <a:t>lab02 </a:t>
            </a:r>
            <a:r>
              <a:rPr lang="ko-KR" altLang="en-US" dirty="0"/>
              <a:t>리스트 </a:t>
            </a:r>
            <a:r>
              <a:rPr lang="ko-KR" altLang="en-US" dirty="0" smtClean="0"/>
              <a:t>나열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6283762" y="3783344"/>
            <a:ext cx="241925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accent6"/>
                </a:solidFill>
              </a:rPr>
              <a:t>$ </a:t>
            </a:r>
            <a:r>
              <a:rPr lang="en-US" altLang="ko-KR" sz="1600" dirty="0" err="1">
                <a:solidFill>
                  <a:schemeClr val="accent6"/>
                </a:solidFill>
              </a:rPr>
              <a:t>chmod</a:t>
            </a:r>
            <a:r>
              <a:rPr lang="en-US" altLang="ko-KR" sz="1600" dirty="0">
                <a:solidFill>
                  <a:schemeClr val="accent6"/>
                </a:solidFill>
              </a:rPr>
              <a:t> 666 </a:t>
            </a:r>
            <a:r>
              <a:rPr lang="en-US" altLang="ko-KR" sz="1600" dirty="0" smtClean="0">
                <a:solidFill>
                  <a:schemeClr val="accent6"/>
                </a:solidFill>
              </a:rPr>
              <a:t>test.txt</a:t>
            </a:r>
          </a:p>
          <a:p>
            <a:pPr algn="r"/>
            <a:r>
              <a:rPr lang="en-US" altLang="ko-KR" sz="1600" dirty="0"/>
              <a:t>Test.txt</a:t>
            </a:r>
            <a:r>
              <a:rPr lang="ko-KR" altLang="en-US" sz="1600" dirty="0"/>
              <a:t>의 </a:t>
            </a:r>
            <a:r>
              <a:rPr lang="ko-KR" altLang="en-US" sz="1600" dirty="0" smtClean="0"/>
              <a:t>사용권한변경</a:t>
            </a:r>
            <a:endParaRPr lang="en-US" altLang="ko-KR" sz="1600" dirty="0"/>
          </a:p>
          <a:p>
            <a:pPr algn="r"/>
            <a:r>
              <a:rPr lang="en-US" altLang="ko-KR" sz="1600" dirty="0" smtClean="0"/>
              <a:t>$ </a:t>
            </a:r>
            <a:r>
              <a:rPr lang="en-US" altLang="ko-KR" sz="1600" dirty="0"/>
              <a:t>ls –l lab02 </a:t>
            </a:r>
            <a:r>
              <a:rPr lang="ko-KR" altLang="en-US" sz="1600" dirty="0"/>
              <a:t>리스트 </a:t>
            </a:r>
            <a:r>
              <a:rPr lang="ko-KR" altLang="en-US" sz="1600" dirty="0" smtClean="0"/>
              <a:t>나열</a:t>
            </a:r>
            <a:endParaRPr lang="en-US" altLang="ko-KR" sz="1600" dirty="0"/>
          </a:p>
        </p:txBody>
      </p:sp>
      <p:sp>
        <p:nvSpPr>
          <p:cNvPr id="19" name="TextBox 18"/>
          <p:cNvSpPr txBox="1"/>
          <p:nvPr/>
        </p:nvSpPr>
        <p:spPr>
          <a:xfrm>
            <a:off x="262471" y="5733256"/>
            <a:ext cx="78951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smtClean="0"/>
              <a:t>현재 </a:t>
            </a:r>
            <a:r>
              <a:rPr lang="en-US" altLang="ko-KR" b="1" dirty="0" smtClean="0"/>
              <a:t>test.txt</a:t>
            </a:r>
            <a:r>
              <a:rPr lang="ko-KR" altLang="en-US" b="1" dirty="0" smtClean="0"/>
              <a:t>의 사용권한은 </a:t>
            </a:r>
            <a:r>
              <a:rPr lang="en-US" altLang="ko-KR" b="1" dirty="0" smtClean="0">
                <a:solidFill>
                  <a:schemeClr val="accent2"/>
                </a:solidFill>
              </a:rPr>
              <a:t>–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rw</a:t>
            </a:r>
            <a:r>
              <a:rPr lang="en-US" altLang="ko-KR" b="1" dirty="0" smtClean="0">
                <a:solidFill>
                  <a:schemeClr val="accent2"/>
                </a:solidFill>
              </a:rPr>
              <a:t>- </a:t>
            </a:r>
            <a:r>
              <a:rPr lang="en-US" altLang="ko-KR" b="1" dirty="0" err="1" smtClean="0">
                <a:solidFill>
                  <a:schemeClr val="accent2"/>
                </a:solidFill>
              </a:rPr>
              <a:t>rw</a:t>
            </a:r>
            <a:r>
              <a:rPr lang="en-US" altLang="ko-KR" b="1" dirty="0" smtClean="0">
                <a:solidFill>
                  <a:schemeClr val="accent2"/>
                </a:solidFill>
              </a:rPr>
              <a:t>- r—(110 110 100 </a:t>
            </a:r>
            <a:r>
              <a:rPr lang="en-US" altLang="ko-KR" b="1" dirty="0" smtClean="0">
                <a:solidFill>
                  <a:schemeClr val="accent2"/>
                </a:solidFill>
                <a:sym typeface="Wingdings" panose="05000000000000000000" pitchFamily="2" charset="2"/>
              </a:rPr>
              <a:t>6 6 4)</a:t>
            </a:r>
            <a:r>
              <a:rPr lang="ko-KR" altLang="en-US" b="1" dirty="0" smtClean="0">
                <a:sym typeface="Wingdings" panose="05000000000000000000" pitchFamily="2" charset="2"/>
              </a:rPr>
              <a:t>이다</a:t>
            </a:r>
            <a:r>
              <a:rPr lang="en-US" altLang="ko-KR" b="1" dirty="0" smtClean="0">
                <a:sym typeface="Wingdings" panose="05000000000000000000" pitchFamily="2" charset="2"/>
              </a:rPr>
              <a:t>. </a:t>
            </a:r>
          </a:p>
          <a:p>
            <a:r>
              <a:rPr lang="en-US" altLang="ko-KR" b="1" dirty="0" err="1" smtClean="0">
                <a:sym typeface="Wingdings" panose="05000000000000000000" pitchFamily="2" charset="2"/>
              </a:rPr>
              <a:t>Chomod</a:t>
            </a:r>
            <a:r>
              <a:rPr lang="en-US" altLang="ko-KR" b="1" dirty="0" smtClean="0">
                <a:sym typeface="Wingdings" panose="05000000000000000000" pitchFamily="2" charset="2"/>
              </a:rPr>
              <a:t> </a:t>
            </a:r>
            <a:r>
              <a:rPr lang="ko-KR" altLang="en-US" b="1" dirty="0" smtClean="0">
                <a:sym typeface="Wingdings" panose="05000000000000000000" pitchFamily="2" charset="2"/>
              </a:rPr>
              <a:t>명령은 사용권한을 바꿔준다</a:t>
            </a:r>
            <a:r>
              <a:rPr lang="en-US" altLang="ko-KR" b="1" dirty="0" smtClean="0">
                <a:sym typeface="Wingdings" panose="05000000000000000000" pitchFamily="2" charset="2"/>
              </a:rPr>
              <a:t>.  </a:t>
            </a:r>
            <a:r>
              <a:rPr lang="en-US" altLang="ko-KR" b="1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644</a:t>
            </a:r>
            <a:r>
              <a:rPr lang="ko-KR" altLang="en-US" b="1" dirty="0" smtClean="0">
                <a:solidFill>
                  <a:schemeClr val="accent3"/>
                </a:solidFill>
                <a:sym typeface="Wingdings" panose="05000000000000000000" pitchFamily="2" charset="2"/>
              </a:rPr>
              <a:t>는 </a:t>
            </a:r>
            <a:r>
              <a:rPr lang="en-US" altLang="ko-KR" b="1" dirty="0">
                <a:solidFill>
                  <a:schemeClr val="accent3"/>
                </a:solidFill>
              </a:rPr>
              <a:t>–</a:t>
            </a:r>
            <a:r>
              <a:rPr lang="en-US" altLang="ko-KR" b="1" dirty="0" err="1">
                <a:solidFill>
                  <a:schemeClr val="accent3"/>
                </a:solidFill>
              </a:rPr>
              <a:t>rw</a:t>
            </a:r>
            <a:r>
              <a:rPr lang="en-US" altLang="ko-KR" b="1" dirty="0">
                <a:solidFill>
                  <a:schemeClr val="accent3"/>
                </a:solidFill>
              </a:rPr>
              <a:t>- </a:t>
            </a:r>
            <a:r>
              <a:rPr lang="en-US" altLang="ko-KR" b="1" dirty="0" smtClean="0">
                <a:solidFill>
                  <a:schemeClr val="accent3"/>
                </a:solidFill>
              </a:rPr>
              <a:t>r-- </a:t>
            </a:r>
            <a:r>
              <a:rPr lang="en-US" altLang="ko-KR" b="1" dirty="0">
                <a:solidFill>
                  <a:schemeClr val="accent3"/>
                </a:solidFill>
              </a:rPr>
              <a:t>r</a:t>
            </a:r>
            <a:r>
              <a:rPr lang="en-US" altLang="ko-KR" b="1" dirty="0" smtClean="0">
                <a:solidFill>
                  <a:schemeClr val="accent3"/>
                </a:solidFill>
              </a:rPr>
              <a:t>—</a:t>
            </a:r>
            <a:r>
              <a:rPr lang="ko-KR" altLang="en-US" b="1" dirty="0" smtClean="0"/>
              <a:t>로 변경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또</a:t>
            </a:r>
            <a:r>
              <a:rPr lang="en-US" altLang="ko-KR" b="1" dirty="0" smtClean="0"/>
              <a:t>, </a:t>
            </a:r>
            <a:r>
              <a:rPr lang="en-US" altLang="ko-KR" b="1" dirty="0" smtClean="0">
                <a:solidFill>
                  <a:schemeClr val="accent6"/>
                </a:solidFill>
              </a:rPr>
              <a:t>666</a:t>
            </a:r>
            <a:r>
              <a:rPr lang="ko-KR" altLang="en-US" b="1" dirty="0" smtClean="0">
                <a:solidFill>
                  <a:schemeClr val="accent6"/>
                </a:solidFill>
              </a:rPr>
              <a:t>은</a:t>
            </a:r>
            <a:endParaRPr lang="en-US" altLang="ko-KR" b="1" dirty="0" smtClean="0">
              <a:solidFill>
                <a:schemeClr val="accent6"/>
              </a:solidFill>
            </a:endParaRPr>
          </a:p>
          <a:p>
            <a:r>
              <a:rPr lang="en-US" altLang="ko-KR" b="1" dirty="0">
                <a:solidFill>
                  <a:schemeClr val="accent6"/>
                </a:solidFill>
              </a:rPr>
              <a:t>–</a:t>
            </a:r>
            <a:r>
              <a:rPr lang="en-US" altLang="ko-KR" b="1" dirty="0" err="1">
                <a:solidFill>
                  <a:schemeClr val="accent6"/>
                </a:solidFill>
              </a:rPr>
              <a:t>rw</a:t>
            </a:r>
            <a:r>
              <a:rPr lang="en-US" altLang="ko-KR" b="1" dirty="0">
                <a:solidFill>
                  <a:schemeClr val="accent6"/>
                </a:solidFill>
              </a:rPr>
              <a:t>- </a:t>
            </a:r>
            <a:r>
              <a:rPr lang="en-US" altLang="ko-KR" b="1" dirty="0" err="1">
                <a:solidFill>
                  <a:schemeClr val="accent6"/>
                </a:solidFill>
              </a:rPr>
              <a:t>rw</a:t>
            </a:r>
            <a:r>
              <a:rPr lang="en-US" altLang="ko-KR" b="1" dirty="0">
                <a:solidFill>
                  <a:schemeClr val="accent6"/>
                </a:solidFill>
              </a:rPr>
              <a:t>- </a:t>
            </a:r>
            <a:r>
              <a:rPr lang="en-US" altLang="ko-KR" b="1" dirty="0" err="1" smtClean="0">
                <a:solidFill>
                  <a:schemeClr val="accent6"/>
                </a:solidFill>
              </a:rPr>
              <a:t>rw</a:t>
            </a:r>
            <a:r>
              <a:rPr lang="en-US" altLang="ko-KR" b="1" dirty="0" smtClean="0">
                <a:solidFill>
                  <a:schemeClr val="accent6"/>
                </a:solidFill>
              </a:rPr>
              <a:t>- </a:t>
            </a:r>
            <a:r>
              <a:rPr lang="ko-KR" altLang="en-US" b="1" dirty="0" smtClean="0"/>
              <a:t>로 변경된다</a:t>
            </a:r>
            <a:r>
              <a:rPr lang="en-US" altLang="ko-KR" b="1" dirty="0" smtClean="0"/>
              <a:t>. </a:t>
            </a:r>
            <a:r>
              <a:rPr lang="ko-KR" altLang="en-US" b="1" dirty="0" smtClean="0"/>
              <a:t>마지막으로 </a:t>
            </a:r>
            <a:r>
              <a:rPr lang="en-US" altLang="ko-KR" b="1" dirty="0" smtClean="0">
                <a:solidFill>
                  <a:schemeClr val="accent5"/>
                </a:solidFill>
              </a:rPr>
              <a:t>400</a:t>
            </a:r>
            <a:r>
              <a:rPr lang="ko-KR" altLang="en-US" b="1" dirty="0" smtClean="0">
                <a:solidFill>
                  <a:schemeClr val="accent5"/>
                </a:solidFill>
              </a:rPr>
              <a:t>은 </a:t>
            </a:r>
            <a:r>
              <a:rPr lang="en-US" altLang="ko-KR" b="1" dirty="0" smtClean="0">
                <a:solidFill>
                  <a:schemeClr val="accent5"/>
                </a:solidFill>
              </a:rPr>
              <a:t>- r-- --- ---</a:t>
            </a:r>
            <a:r>
              <a:rPr lang="ko-KR" altLang="en-US" b="1" dirty="0" smtClean="0"/>
              <a:t>로 변경시킨다</a:t>
            </a:r>
            <a:r>
              <a:rPr lang="en-US" altLang="ko-KR" b="1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45681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387829"/>
            <a:ext cx="8352928" cy="4129403"/>
          </a:xfrm>
        </p:spPr>
      </p:pic>
      <p:sp>
        <p:nvSpPr>
          <p:cNvPr id="6" name="TextBox 5"/>
          <p:cNvSpPr txBox="1"/>
          <p:nvPr/>
        </p:nvSpPr>
        <p:spPr>
          <a:xfrm>
            <a:off x="4671834" y="1780746"/>
            <a:ext cx="3615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$ date &gt; </a:t>
            </a:r>
            <a:r>
              <a:rPr lang="en-US" altLang="ko-KR" b="1" dirty="0" smtClean="0">
                <a:solidFill>
                  <a:schemeClr val="accent1"/>
                </a:solidFill>
              </a:rPr>
              <a:t>out1 </a:t>
            </a:r>
            <a:r>
              <a:rPr lang="en-US" altLang="ko-KR" dirty="0" smtClean="0"/>
              <a:t>date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out1</a:t>
            </a:r>
            <a:r>
              <a:rPr lang="ko-KR" altLang="en-US" dirty="0" smtClean="0"/>
              <a:t>에 출력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728" y="2002531"/>
            <a:ext cx="3601200" cy="147547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13572"/>
            <a:ext cx="8147248" cy="13716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입출력 재지정 실습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($ </a:t>
            </a:r>
            <a:r>
              <a:rPr lang="ko-KR" altLang="en-US" dirty="0"/>
              <a:t>명령어 </a:t>
            </a:r>
            <a:r>
              <a:rPr lang="en-US" altLang="ko-KR" dirty="0"/>
              <a:t>&gt;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322728" y="2492896"/>
            <a:ext cx="1524931" cy="147547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322727" y="2924944"/>
            <a:ext cx="1008913" cy="576064"/>
          </a:xfrm>
          <a:prstGeom prst="rect">
            <a:avLst/>
          </a:prstGeom>
          <a:solidFill>
            <a:schemeClr val="accent3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341053" y="3717032"/>
            <a:ext cx="3582875" cy="288032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3712" y="4260508"/>
            <a:ext cx="3518208" cy="865862"/>
          </a:xfrm>
          <a:prstGeom prst="rect">
            <a:avLst/>
          </a:prstGeom>
          <a:solidFill>
            <a:schemeClr val="accent6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322727" y="5240816"/>
            <a:ext cx="2628692" cy="147547"/>
          </a:xfrm>
          <a:prstGeom prst="rect">
            <a:avLst/>
          </a:prstGeom>
          <a:solidFill>
            <a:schemeClr val="accent5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69933" y="2204202"/>
            <a:ext cx="4682692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700" b="1" dirty="0">
                <a:solidFill>
                  <a:schemeClr val="accent2"/>
                </a:solidFill>
              </a:rPr>
              <a:t>$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cat </a:t>
            </a:r>
            <a:r>
              <a:rPr lang="en-US" altLang="ko-KR" sz="1700" b="1" dirty="0">
                <a:solidFill>
                  <a:schemeClr val="accent2"/>
                </a:solidFill>
              </a:rPr>
              <a:t>&gt;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out2 </a:t>
            </a:r>
            <a:r>
              <a:rPr lang="ko-KR" altLang="en-US" sz="1700" b="1" dirty="0" smtClean="0">
                <a:solidFill>
                  <a:schemeClr val="accent2"/>
                </a:solidFill>
              </a:rPr>
              <a:t>입력 </a:t>
            </a:r>
            <a:r>
              <a:rPr lang="en-US" altLang="ko-KR" sz="1700" b="1" dirty="0" smtClean="0">
                <a:solidFill>
                  <a:schemeClr val="accent2"/>
                </a:solidFill>
              </a:rPr>
              <a:t>^D </a:t>
            </a:r>
            <a:r>
              <a:rPr lang="en-US" altLang="ko-KR" sz="1700" dirty="0" smtClean="0"/>
              <a:t>cat</a:t>
            </a:r>
            <a:r>
              <a:rPr lang="ko-KR" altLang="en-US" sz="1700" dirty="0" smtClean="0"/>
              <a:t>은 인수가 없으면</a:t>
            </a:r>
            <a:endParaRPr lang="en-US" altLang="ko-KR" sz="1700" dirty="0" smtClean="0"/>
          </a:p>
          <a:p>
            <a:pPr algn="r"/>
            <a:r>
              <a:rPr lang="ko-KR" altLang="en-US" sz="1700" dirty="0" smtClean="0"/>
              <a:t>키보드에서 그대로 입력 받아 출력하는 명령</a:t>
            </a:r>
            <a:r>
              <a:rPr lang="en-US" altLang="ko-KR" sz="1700" dirty="0" smtClean="0"/>
              <a:t>.</a:t>
            </a:r>
          </a:p>
          <a:p>
            <a:pPr algn="r"/>
            <a:r>
              <a:rPr lang="ko-KR" altLang="en-US" sz="1700" dirty="0" smtClean="0"/>
              <a:t>따라서 키보드에서 입력 받은 것을 </a:t>
            </a:r>
            <a:r>
              <a:rPr lang="en-US" altLang="ko-KR" sz="1700" dirty="0" smtClean="0"/>
              <a:t>out2</a:t>
            </a:r>
            <a:r>
              <a:rPr lang="ko-KR" altLang="en-US" sz="1700" dirty="0" smtClean="0"/>
              <a:t>에 출력</a:t>
            </a:r>
            <a:endParaRPr lang="en-US" altLang="ko-KR" sz="1700" dirty="0" smtClean="0"/>
          </a:p>
          <a:p>
            <a:endParaRPr lang="ko-KR" altLang="en-US" sz="1700" b="1" dirty="0">
              <a:solidFill>
                <a:schemeClr val="accent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01836" y="3028310"/>
            <a:ext cx="4435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3"/>
                </a:solidFill>
              </a:rPr>
              <a:t>$ </a:t>
            </a:r>
            <a:r>
              <a:rPr lang="en-US" altLang="ko-KR" b="1" dirty="0" smtClean="0">
                <a:solidFill>
                  <a:schemeClr val="accent3"/>
                </a:solidFill>
              </a:rPr>
              <a:t>ls </a:t>
            </a:r>
            <a:r>
              <a:rPr lang="en-US" altLang="ko-KR" b="1" dirty="0">
                <a:solidFill>
                  <a:schemeClr val="accent3"/>
                </a:solidFill>
              </a:rPr>
              <a:t>&gt; </a:t>
            </a:r>
            <a:r>
              <a:rPr lang="en-US" altLang="ko-KR" b="1" dirty="0" smtClean="0">
                <a:solidFill>
                  <a:schemeClr val="accent3"/>
                </a:solidFill>
              </a:rPr>
              <a:t>out3</a:t>
            </a:r>
            <a:r>
              <a:rPr lang="en-US" altLang="ko-KR" b="1" dirty="0" smtClean="0">
                <a:solidFill>
                  <a:schemeClr val="accent1"/>
                </a:solidFill>
              </a:rPr>
              <a:t> </a:t>
            </a:r>
            <a:r>
              <a:rPr lang="en-US" altLang="ko-KR" dirty="0" smtClean="0"/>
              <a:t>lab02</a:t>
            </a:r>
            <a:r>
              <a:rPr lang="ko-KR" altLang="en-US" dirty="0" smtClean="0"/>
              <a:t>의 리스트를 </a:t>
            </a:r>
            <a:r>
              <a:rPr lang="en-US" altLang="ko-KR" dirty="0" smtClean="0"/>
              <a:t>out3</a:t>
            </a:r>
            <a:r>
              <a:rPr lang="ko-KR" altLang="en-US" dirty="0" smtClean="0"/>
              <a:t>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출력</a:t>
            </a:r>
            <a:endParaRPr lang="ko-KR" altLang="en-US" b="1" dirty="0">
              <a:solidFill>
                <a:schemeClr val="accent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129929" y="3287266"/>
            <a:ext cx="349326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4"/>
                </a:solidFill>
              </a:rPr>
              <a:t>$ </a:t>
            </a:r>
            <a:r>
              <a:rPr lang="en-US" altLang="ko-KR" b="1" dirty="0" smtClean="0">
                <a:solidFill>
                  <a:schemeClr val="accent4"/>
                </a:solidFill>
              </a:rPr>
              <a:t>cat out1 out2 &gt; out4</a:t>
            </a:r>
          </a:p>
          <a:p>
            <a:pPr algn="r"/>
            <a:r>
              <a:rPr lang="en-US" altLang="ko-KR" dirty="0" smtClean="0"/>
              <a:t>cat</a:t>
            </a:r>
            <a:r>
              <a:rPr lang="ko-KR" altLang="en-US" dirty="0" smtClean="0"/>
              <a:t>에 </a:t>
            </a:r>
            <a:r>
              <a:rPr lang="en-US" altLang="ko-KR" dirty="0" smtClean="0"/>
              <a:t>out1 out2 </a:t>
            </a:r>
            <a:r>
              <a:rPr lang="ko-KR" altLang="en-US" dirty="0" smtClean="0"/>
              <a:t>인수를 줬으므로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Out1 out2</a:t>
            </a:r>
            <a:r>
              <a:rPr lang="ko-KR" altLang="en-US" dirty="0" smtClean="0"/>
              <a:t>의 내용을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에 출력</a:t>
            </a:r>
            <a:endParaRPr lang="en-US" altLang="ko-KR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3734957" y="4232429"/>
            <a:ext cx="517321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b="1" dirty="0">
                <a:solidFill>
                  <a:schemeClr val="accent6"/>
                </a:solidFill>
              </a:rPr>
              <a:t>$ </a:t>
            </a:r>
            <a:r>
              <a:rPr lang="en-US" altLang="ko-KR" b="1" dirty="0" smtClean="0">
                <a:solidFill>
                  <a:schemeClr val="accent6"/>
                </a:solidFill>
              </a:rPr>
              <a:t>cat out3 &gt;&gt; out4 </a:t>
            </a:r>
            <a:r>
              <a:rPr lang="en-US" altLang="ko-KR" dirty="0" smtClean="0"/>
              <a:t>&gt;&gt;(append)</a:t>
            </a:r>
            <a:r>
              <a:rPr lang="ko-KR" altLang="en-US" dirty="0" smtClean="0"/>
              <a:t>는 기존파일의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이전내용에 더 추가하는 명령이다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</a:t>
            </a:r>
            <a:r>
              <a:rPr lang="en-US" altLang="ko-KR" dirty="0" smtClean="0"/>
              <a:t>out3</a:t>
            </a:r>
            <a:r>
              <a:rPr lang="ko-KR" altLang="en-US" dirty="0" smtClean="0"/>
              <a:t>를</a:t>
            </a:r>
            <a:endParaRPr lang="en-US" altLang="ko-KR" dirty="0" smtClean="0"/>
          </a:p>
          <a:p>
            <a:pPr algn="r"/>
            <a:r>
              <a:rPr lang="en-US" altLang="ko-KR" dirty="0" smtClean="0"/>
              <a:t>Append</a:t>
            </a:r>
            <a:r>
              <a:rPr lang="ko-KR" altLang="en-US" dirty="0" smtClean="0"/>
              <a:t>하면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에 이전내용에 </a:t>
            </a:r>
            <a:r>
              <a:rPr lang="en-US" altLang="ko-KR" dirty="0" smtClean="0"/>
              <a:t>out3</a:t>
            </a:r>
            <a:r>
              <a:rPr lang="ko-KR" altLang="en-US" dirty="0" smtClean="0"/>
              <a:t>의 내용이 </a:t>
            </a:r>
            <a:endParaRPr lang="en-US" altLang="ko-KR" dirty="0" smtClean="0"/>
          </a:p>
          <a:p>
            <a:pPr algn="r"/>
            <a:r>
              <a:rPr lang="ko-KR" altLang="en-US" dirty="0" smtClean="0"/>
              <a:t>추가되어 출력된다</a:t>
            </a:r>
            <a:r>
              <a:rPr lang="en-US" altLang="ko-KR" dirty="0" smtClean="0"/>
              <a:t>.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107504" y="5461644"/>
            <a:ext cx="874512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5"/>
                </a:solidFill>
              </a:rPr>
              <a:t>$ </a:t>
            </a:r>
            <a:r>
              <a:rPr lang="en-US" altLang="ko-KR" b="1" dirty="0" smtClean="0">
                <a:solidFill>
                  <a:schemeClr val="accent5"/>
                </a:solidFill>
              </a:rPr>
              <a:t>cat out4 | </a:t>
            </a:r>
            <a:r>
              <a:rPr lang="en-US" altLang="ko-KR" b="1" dirty="0" err="1" smtClean="0">
                <a:solidFill>
                  <a:schemeClr val="accent5"/>
                </a:solidFill>
              </a:rPr>
              <a:t>wc</a:t>
            </a:r>
            <a:r>
              <a:rPr lang="en-US" altLang="ko-KR" b="1" dirty="0" smtClean="0">
                <a:solidFill>
                  <a:schemeClr val="accent5"/>
                </a:solidFill>
              </a:rPr>
              <a:t> </a:t>
            </a:r>
            <a:r>
              <a:rPr lang="en-US" altLang="ko-KR" dirty="0" smtClean="0"/>
              <a:t>|(</a:t>
            </a:r>
            <a:r>
              <a:rPr lang="ko-KR" altLang="en-US" dirty="0" smtClean="0"/>
              <a:t>파이프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명령어를 동시에 사용할 수 있게 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즉</a:t>
            </a:r>
            <a:r>
              <a:rPr lang="en-US" altLang="ko-KR" dirty="0" smtClean="0"/>
              <a:t>,</a:t>
            </a:r>
          </a:p>
          <a:p>
            <a:r>
              <a:rPr lang="ko-KR" altLang="en-US" dirty="0" smtClean="0"/>
              <a:t>명령어</a:t>
            </a:r>
            <a:r>
              <a:rPr lang="en-US" altLang="ko-KR" dirty="0" smtClean="0"/>
              <a:t>1 |</a:t>
            </a:r>
            <a:r>
              <a:rPr lang="ko-KR" altLang="en-US" dirty="0" smtClean="0"/>
              <a:t>명령어</a:t>
            </a:r>
            <a:r>
              <a:rPr lang="en-US" altLang="ko-KR" dirty="0" smtClean="0"/>
              <a:t>2 </a:t>
            </a:r>
            <a:r>
              <a:rPr lang="ko-KR" altLang="en-US" dirty="0" smtClean="0"/>
              <a:t>는 명령어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표준출력이 파이프를 통해 명령어</a:t>
            </a:r>
            <a:r>
              <a:rPr lang="en-US" altLang="ko-KR" dirty="0" smtClean="0"/>
              <a:t>2</a:t>
            </a:r>
            <a:r>
              <a:rPr lang="ko-KR" altLang="en-US" dirty="0" smtClean="0"/>
              <a:t>의 표준입력이</a:t>
            </a:r>
            <a:endParaRPr lang="en-US" altLang="ko-KR" dirty="0" smtClean="0"/>
          </a:p>
          <a:p>
            <a:r>
              <a:rPr lang="ko-KR" altLang="en-US" dirty="0" smtClean="0"/>
              <a:t>되게 한다</a:t>
            </a:r>
            <a:r>
              <a:rPr lang="en-US" altLang="ko-KR" dirty="0" smtClean="0"/>
              <a:t>. </a:t>
            </a:r>
            <a:r>
              <a:rPr lang="ko-KR" altLang="en-US" dirty="0"/>
              <a:t> </a:t>
            </a:r>
            <a:r>
              <a:rPr lang="ko-KR" altLang="en-US" dirty="0" smtClean="0"/>
              <a:t>이 경우에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내용을 출력하라는 </a:t>
            </a:r>
            <a:r>
              <a:rPr lang="en-US" altLang="ko-KR" dirty="0" smtClean="0"/>
              <a:t>cat</a:t>
            </a:r>
            <a:r>
              <a:rPr lang="ko-KR" altLang="en-US" dirty="0" smtClean="0"/>
              <a:t>명령에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개수를 세는</a:t>
            </a:r>
            <a:r>
              <a:rPr lang="ko-KR" altLang="en-US" b="1" dirty="0">
                <a:solidFill>
                  <a:schemeClr val="accent1"/>
                </a:solidFill>
              </a:rPr>
              <a:t> </a:t>
            </a:r>
            <a:r>
              <a:rPr lang="en-US" altLang="ko-KR" dirty="0" err="1" smtClean="0"/>
              <a:t>wc</a:t>
            </a:r>
            <a:r>
              <a:rPr lang="ko-KR" altLang="en-US" dirty="0" smtClean="0"/>
              <a:t>가 입력으로 들어간다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따라서 결과는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 센 것을 화면에 출력하는 형태가 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123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내용 개체 틀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374" y="1456271"/>
            <a:ext cx="8280920" cy="3693740"/>
          </a:xfrm>
        </p:spPr>
      </p:pic>
      <p:sp>
        <p:nvSpPr>
          <p:cNvPr id="6" name="TextBox 5"/>
          <p:cNvSpPr txBox="1"/>
          <p:nvPr/>
        </p:nvSpPr>
        <p:spPr>
          <a:xfrm>
            <a:off x="179512" y="5229200"/>
            <a:ext cx="88665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1"/>
                </a:solidFill>
              </a:rPr>
              <a:t>$ cat out4 | </a:t>
            </a:r>
            <a:r>
              <a:rPr lang="en-US" altLang="ko-KR" b="1" dirty="0" err="1">
                <a:solidFill>
                  <a:schemeClr val="accent1"/>
                </a:solidFill>
              </a:rPr>
              <a:t>wc</a:t>
            </a:r>
            <a:r>
              <a:rPr lang="en-US" altLang="ko-KR" b="1" dirty="0">
                <a:solidFill>
                  <a:schemeClr val="accent1"/>
                </a:solidFill>
              </a:rPr>
              <a:t> &gt; </a:t>
            </a:r>
            <a:r>
              <a:rPr lang="en-US" altLang="ko-KR" b="1" dirty="0" smtClean="0">
                <a:solidFill>
                  <a:schemeClr val="accent1"/>
                </a:solidFill>
              </a:rPr>
              <a:t>out5 </a:t>
            </a:r>
            <a:r>
              <a:rPr lang="ko-KR" altLang="en-US" dirty="0" smtClean="0"/>
              <a:t>왼쪽부터 오른쪽 순으로 명령실행</a:t>
            </a:r>
            <a:r>
              <a:rPr lang="en-US" altLang="ko-KR" dirty="0" smtClean="0"/>
              <a:t>. Out4</a:t>
            </a:r>
            <a:r>
              <a:rPr lang="ko-KR" altLang="en-US" dirty="0" smtClean="0"/>
              <a:t>의 내용을 출력하는</a:t>
            </a:r>
            <a:endParaRPr lang="en-US" altLang="ko-KR" dirty="0" smtClean="0"/>
          </a:p>
          <a:p>
            <a:r>
              <a:rPr lang="en-US" altLang="ko-KR" dirty="0" smtClean="0"/>
              <a:t>Cat</a:t>
            </a:r>
            <a:r>
              <a:rPr lang="ko-KR" altLang="en-US" dirty="0" smtClean="0"/>
              <a:t>이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개수를 </a:t>
            </a:r>
            <a:r>
              <a:rPr lang="ko-KR" altLang="en-US" dirty="0" err="1" smtClean="0"/>
              <a:t>알수있는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wc</a:t>
            </a:r>
            <a:r>
              <a:rPr lang="ko-KR" altLang="en-US" dirty="0" smtClean="0"/>
              <a:t>를 입력으로 받아</a:t>
            </a:r>
            <a:r>
              <a:rPr lang="en-US" altLang="ko-KR" dirty="0" smtClean="0"/>
              <a:t>, out4</a:t>
            </a:r>
            <a:r>
              <a:rPr lang="ko-KR" altLang="en-US" dirty="0" smtClean="0"/>
              <a:t>의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개수를</a:t>
            </a:r>
            <a:endParaRPr lang="en-US" altLang="ko-KR" dirty="0" smtClean="0"/>
          </a:p>
          <a:p>
            <a:r>
              <a:rPr lang="ko-KR" altLang="en-US" dirty="0" smtClean="0"/>
              <a:t>출력한다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 때</a:t>
            </a:r>
            <a:r>
              <a:rPr lang="en-US" altLang="ko-KR" dirty="0" smtClean="0"/>
              <a:t>, out5</a:t>
            </a:r>
            <a:r>
              <a:rPr lang="ko-KR" altLang="en-US" dirty="0" smtClean="0"/>
              <a:t>로 출력방향이 향해있으므로 위의 내용을 </a:t>
            </a:r>
            <a:r>
              <a:rPr lang="en-US" altLang="ko-KR" dirty="0" smtClean="0"/>
              <a:t>out5</a:t>
            </a:r>
            <a:r>
              <a:rPr lang="ko-KR" altLang="en-US" dirty="0" smtClean="0"/>
              <a:t>에 출력한다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Out5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cat</a:t>
            </a:r>
            <a:r>
              <a:rPr lang="ko-KR" altLang="en-US" dirty="0" smtClean="0"/>
              <a:t>해보면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개수가 들어있음을 알 수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2" name="제목 1"/>
          <p:cNvSpPr>
            <a:spLocks noGrp="1"/>
          </p:cNvSpPr>
          <p:nvPr>
            <p:ph type="title"/>
          </p:nvPr>
        </p:nvSpPr>
        <p:spPr>
          <a:xfrm>
            <a:off x="457200" y="13572"/>
            <a:ext cx="8147248" cy="1371600"/>
          </a:xfrm>
        </p:spPr>
        <p:txBody>
          <a:bodyPr/>
          <a:lstStyle/>
          <a:p>
            <a:r>
              <a:rPr lang="en-US" altLang="ko-KR" dirty="0"/>
              <a:t>3. </a:t>
            </a:r>
            <a:r>
              <a:rPr lang="ko-KR" altLang="en-US" dirty="0" smtClean="0"/>
              <a:t>입출력 재지정 실습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/>
              <a:t>($ </a:t>
            </a:r>
            <a:r>
              <a:rPr lang="ko-KR" altLang="en-US" dirty="0"/>
              <a:t>명령어 </a:t>
            </a:r>
            <a:r>
              <a:rPr lang="en-US" altLang="ko-KR" dirty="0"/>
              <a:t>&gt; </a:t>
            </a:r>
            <a:r>
              <a:rPr lang="ko-KR" altLang="en-US" dirty="0" smtClean="0"/>
              <a:t>파일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4" name="직사각형 13"/>
          <p:cNvSpPr/>
          <p:nvPr/>
        </p:nvSpPr>
        <p:spPr>
          <a:xfrm>
            <a:off x="545292" y="2276872"/>
            <a:ext cx="5322852" cy="2664296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5827403" y="2371592"/>
            <a:ext cx="328773" cy="256854"/>
          </a:xfrm>
          <a:custGeom>
            <a:avLst/>
            <a:gdLst>
              <a:gd name="connsiteX0" fmla="*/ 0 w 328773"/>
              <a:gd name="connsiteY0" fmla="*/ 123290 h 256854"/>
              <a:gd name="connsiteX1" fmla="*/ 318498 w 328773"/>
              <a:gd name="connsiteY1" fmla="*/ 123290 h 256854"/>
              <a:gd name="connsiteX2" fmla="*/ 297950 w 328773"/>
              <a:gd name="connsiteY2" fmla="*/ 82194 h 256854"/>
              <a:gd name="connsiteX3" fmla="*/ 287676 w 328773"/>
              <a:gd name="connsiteY3" fmla="*/ 51371 h 256854"/>
              <a:gd name="connsiteX4" fmla="*/ 246579 w 328773"/>
              <a:gd name="connsiteY4" fmla="*/ 0 h 256854"/>
              <a:gd name="connsiteX5" fmla="*/ 226031 w 328773"/>
              <a:gd name="connsiteY5" fmla="*/ 20549 h 256854"/>
              <a:gd name="connsiteX6" fmla="*/ 226031 w 328773"/>
              <a:gd name="connsiteY6" fmla="*/ 256854 h 256854"/>
              <a:gd name="connsiteX7" fmla="*/ 297950 w 328773"/>
              <a:gd name="connsiteY7" fmla="*/ 215758 h 256854"/>
              <a:gd name="connsiteX8" fmla="*/ 318498 w 328773"/>
              <a:gd name="connsiteY8" fmla="*/ 195209 h 256854"/>
              <a:gd name="connsiteX9" fmla="*/ 328773 w 328773"/>
              <a:gd name="connsiteY9" fmla="*/ 174661 h 25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28773" h="256854">
                <a:moveTo>
                  <a:pt x="0" y="123290"/>
                </a:moveTo>
                <a:cubicBezTo>
                  <a:pt x="103418" y="133632"/>
                  <a:pt x="216821" y="150047"/>
                  <a:pt x="318498" y="123290"/>
                </a:cubicBezTo>
                <a:cubicBezTo>
                  <a:pt x="333309" y="119392"/>
                  <a:pt x="303983" y="96271"/>
                  <a:pt x="297950" y="82194"/>
                </a:cubicBezTo>
                <a:cubicBezTo>
                  <a:pt x="293684" y="72240"/>
                  <a:pt x="292519" y="61058"/>
                  <a:pt x="287676" y="51371"/>
                </a:cubicBezTo>
                <a:cubicBezTo>
                  <a:pt x="274716" y="25450"/>
                  <a:pt x="265691" y="19112"/>
                  <a:pt x="246579" y="0"/>
                </a:cubicBezTo>
                <a:cubicBezTo>
                  <a:pt x="239730" y="6850"/>
                  <a:pt x="227468" y="10970"/>
                  <a:pt x="226031" y="20549"/>
                </a:cubicBezTo>
                <a:cubicBezTo>
                  <a:pt x="203867" y="168312"/>
                  <a:pt x="206738" y="160388"/>
                  <a:pt x="226031" y="256854"/>
                </a:cubicBezTo>
                <a:cubicBezTo>
                  <a:pt x="254155" y="242793"/>
                  <a:pt x="273748" y="235120"/>
                  <a:pt x="297950" y="215758"/>
                </a:cubicBezTo>
                <a:cubicBezTo>
                  <a:pt x="305514" y="209707"/>
                  <a:pt x="312686" y="202958"/>
                  <a:pt x="318498" y="195209"/>
                </a:cubicBezTo>
                <a:cubicBezTo>
                  <a:pt x="323093" y="189083"/>
                  <a:pt x="325348" y="181510"/>
                  <a:pt x="328773" y="174661"/>
                </a:cubicBezTo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156176" y="2269322"/>
            <a:ext cx="27382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$ cat out4 | </a:t>
            </a:r>
            <a:r>
              <a:rPr lang="en-US" altLang="ko-KR" b="1" dirty="0" err="1">
                <a:solidFill>
                  <a:schemeClr val="accent2"/>
                </a:solidFill>
              </a:rPr>
              <a:t>wc</a:t>
            </a:r>
            <a:r>
              <a:rPr lang="en-US" altLang="ko-KR" b="1" dirty="0">
                <a:solidFill>
                  <a:schemeClr val="accent2"/>
                </a:solidFill>
              </a:rPr>
              <a:t> &gt; </a:t>
            </a:r>
            <a:r>
              <a:rPr lang="en-US" altLang="ko-KR" b="1" dirty="0" smtClean="0">
                <a:solidFill>
                  <a:schemeClr val="accent2"/>
                </a:solidFill>
              </a:rPr>
              <a:t>out5</a:t>
            </a:r>
            <a:r>
              <a:rPr lang="ko-KR" altLang="en-US" b="1" dirty="0" smtClean="0">
                <a:solidFill>
                  <a:schemeClr val="accent2"/>
                </a:solidFill>
              </a:rPr>
              <a:t>을</a:t>
            </a:r>
            <a:endParaRPr lang="en-US" altLang="ko-KR" b="1" dirty="0" smtClean="0">
              <a:solidFill>
                <a:schemeClr val="accent2"/>
              </a:solidFill>
            </a:endParaRPr>
          </a:p>
          <a:p>
            <a:r>
              <a:rPr lang="ko-KR" altLang="en-US" b="1" dirty="0" smtClean="0">
                <a:solidFill>
                  <a:schemeClr val="accent2"/>
                </a:solidFill>
              </a:rPr>
              <a:t>한 명령씩 풀어서 한 과정</a:t>
            </a:r>
            <a:endParaRPr lang="ko-KR" altLang="en-US" b="1" dirty="0">
              <a:solidFill>
                <a:schemeClr val="accent2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83184" y="2901921"/>
            <a:ext cx="71112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 out4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내용을 화면에 출력</a:t>
            </a:r>
            <a:endParaRPr lang="en-US" altLang="ko-KR" dirty="0" smtClean="0"/>
          </a:p>
          <a:p>
            <a:r>
              <a:rPr lang="en-US" altLang="ko-KR" dirty="0" smtClean="0"/>
              <a:t>Cat out4 | </a:t>
            </a:r>
            <a:r>
              <a:rPr lang="en-US" altLang="ko-KR" dirty="0" err="1" smtClean="0"/>
              <a:t>wc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개수를</a:t>
            </a:r>
            <a:r>
              <a:rPr lang="en-US" altLang="ko-KR" dirty="0"/>
              <a:t> </a:t>
            </a:r>
            <a:r>
              <a:rPr lang="ko-KR" altLang="en-US" dirty="0" smtClean="0"/>
              <a:t>화면에 출력한다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Cat out4 | </a:t>
            </a:r>
            <a:r>
              <a:rPr lang="en-US" altLang="ko-KR" dirty="0" err="1" smtClean="0"/>
              <a:t>wc</a:t>
            </a:r>
            <a:r>
              <a:rPr lang="en-US" altLang="ko-KR" dirty="0" smtClean="0"/>
              <a:t> &gt; out5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out4</a:t>
            </a:r>
            <a:r>
              <a:rPr lang="ko-KR" altLang="en-US" dirty="0" smtClean="0"/>
              <a:t>의 줄</a:t>
            </a:r>
            <a:r>
              <a:rPr lang="en-US" altLang="ko-KR" dirty="0" smtClean="0"/>
              <a:t>,</a:t>
            </a:r>
            <a:r>
              <a:rPr lang="ko-KR" altLang="en-US" dirty="0" smtClean="0"/>
              <a:t>단어</a:t>
            </a:r>
            <a:r>
              <a:rPr lang="en-US" altLang="ko-KR" dirty="0" smtClean="0"/>
              <a:t>,</a:t>
            </a:r>
            <a:r>
              <a:rPr lang="ko-KR" altLang="en-US" dirty="0" smtClean="0"/>
              <a:t>문자 개수를 </a:t>
            </a:r>
            <a:r>
              <a:rPr lang="en-US" altLang="ko-KR" dirty="0" smtClean="0"/>
              <a:t>out5</a:t>
            </a:r>
            <a:r>
              <a:rPr lang="ko-KR" altLang="en-US" dirty="0" smtClean="0"/>
              <a:t>에 출력한다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609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971014"/>
            <a:ext cx="8352928" cy="4556875"/>
          </a:xfr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23528" y="116632"/>
            <a:ext cx="8147248" cy="831622"/>
          </a:xfrm>
        </p:spPr>
        <p:txBody>
          <a:bodyPr>
            <a:norm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후면처리 실습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30962" y="4095852"/>
            <a:ext cx="925009" cy="276858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337858" y="4507318"/>
            <a:ext cx="6898438" cy="178532"/>
          </a:xfrm>
          <a:prstGeom prst="rect">
            <a:avLst/>
          </a:prstGeom>
          <a:solidFill>
            <a:schemeClr val="accent2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37858" y="4821487"/>
            <a:ext cx="5929880" cy="692181"/>
          </a:xfrm>
          <a:prstGeom prst="rect">
            <a:avLst/>
          </a:prstGeom>
          <a:solidFill>
            <a:schemeClr val="accent4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1566" y="5539593"/>
            <a:ext cx="8974701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700" b="1" dirty="0" smtClean="0">
                <a:solidFill>
                  <a:schemeClr val="accent4"/>
                </a:solidFill>
              </a:rPr>
              <a:t>$ </a:t>
            </a:r>
            <a:r>
              <a:rPr lang="en-US" altLang="ko-KR" sz="1700" b="1" dirty="0" err="1" smtClean="0">
                <a:solidFill>
                  <a:schemeClr val="accent4"/>
                </a:solidFill>
              </a:rPr>
              <a:t>ps</a:t>
            </a:r>
            <a:r>
              <a:rPr lang="en-US" altLang="ko-KR" sz="1700" b="1" dirty="0" smtClean="0">
                <a:solidFill>
                  <a:schemeClr val="accent4"/>
                </a:solidFill>
              </a:rPr>
              <a:t> –f </a:t>
            </a:r>
            <a:r>
              <a:rPr lang="ko-KR" altLang="en-US" sz="1700" dirty="0" smtClean="0"/>
              <a:t>전체 경로로 프로세스를 표시한다</a:t>
            </a:r>
            <a:r>
              <a:rPr lang="en-US" altLang="ko-KR" sz="1700" dirty="0" smtClean="0"/>
              <a:t>. </a:t>
            </a:r>
            <a:r>
              <a:rPr lang="ko-KR" altLang="en-US" sz="1700" dirty="0" smtClean="0"/>
              <a:t>각 프로세스는 유일한 프로세스 번호 </a:t>
            </a:r>
            <a:r>
              <a:rPr lang="en-US" altLang="ko-KR" sz="1700" dirty="0" smtClean="0"/>
              <a:t>PID </a:t>
            </a:r>
            <a:r>
              <a:rPr lang="ko-KR" altLang="en-US" sz="1700" dirty="0" smtClean="0"/>
              <a:t>가짐</a:t>
            </a:r>
            <a:r>
              <a:rPr lang="en-US" altLang="ko-KR" sz="1700" dirty="0" smtClean="0"/>
              <a:t>.</a:t>
            </a:r>
          </a:p>
          <a:p>
            <a:r>
              <a:rPr lang="en-US" altLang="ko-KR" sz="1700" dirty="0" smtClean="0"/>
              <a:t>PPID</a:t>
            </a:r>
            <a:r>
              <a:rPr lang="ko-KR" altLang="en-US" sz="1700" dirty="0" smtClean="0"/>
              <a:t>는 바로 전에 수행되던 프로세스 번호이다</a:t>
            </a:r>
            <a:r>
              <a:rPr lang="en-US" altLang="ko-KR" sz="1700" dirty="0" smtClean="0"/>
              <a:t>.</a:t>
            </a:r>
            <a:r>
              <a:rPr lang="en-US" altLang="ko-KR" sz="1700" dirty="0"/>
              <a:t> </a:t>
            </a:r>
            <a:r>
              <a:rPr lang="nl-NL" altLang="ko-KR" sz="1700" dirty="0" smtClean="0"/>
              <a:t>$ </a:t>
            </a:r>
            <a:r>
              <a:rPr lang="nl-NL" altLang="ko-KR" sz="1700" dirty="0"/>
              <a:t>(echo START; sleep 200; echo BYE) </a:t>
            </a:r>
            <a:r>
              <a:rPr lang="nl-NL" altLang="ko-KR" sz="1700" dirty="0" smtClean="0"/>
              <a:t>&amp;</a:t>
            </a:r>
            <a:r>
              <a:rPr lang="ko-KR" altLang="en-US" sz="1700" dirty="0" smtClean="0"/>
              <a:t>는</a:t>
            </a:r>
            <a:endParaRPr lang="en-US" altLang="ko-KR" sz="1700" dirty="0" smtClean="0"/>
          </a:p>
          <a:p>
            <a:r>
              <a:rPr lang="ko-KR" altLang="en-US" sz="1700" dirty="0" smtClean="0"/>
              <a:t>후면수행으로</a:t>
            </a:r>
            <a:r>
              <a:rPr lang="en-US" altLang="ko-KR" sz="1700" dirty="0" smtClean="0"/>
              <a:t>,</a:t>
            </a:r>
            <a:r>
              <a:rPr lang="en-US" altLang="ko-KR" sz="1700" dirty="0"/>
              <a:t> </a:t>
            </a:r>
            <a:r>
              <a:rPr lang="en-US" altLang="ko-KR" sz="1700" dirty="0" smtClean="0"/>
              <a:t>START</a:t>
            </a:r>
            <a:r>
              <a:rPr lang="ko-KR" altLang="en-US" sz="1700" dirty="0" smtClean="0"/>
              <a:t>는 </a:t>
            </a:r>
            <a:r>
              <a:rPr lang="en-US" altLang="ko-KR" sz="1700" dirty="0" smtClean="0"/>
              <a:t>PID 7945 </a:t>
            </a:r>
            <a:r>
              <a:rPr lang="ko-KR" altLang="en-US" sz="1700" dirty="0" smtClean="0"/>
              <a:t>때 수행했고</a:t>
            </a:r>
            <a:r>
              <a:rPr lang="en-US" altLang="ko-KR" sz="1700" dirty="0" smtClean="0"/>
              <a:t>, </a:t>
            </a:r>
            <a:r>
              <a:rPr lang="ko-KR" altLang="en-US" sz="1700" dirty="0" smtClean="0"/>
              <a:t>이 후 </a:t>
            </a:r>
            <a:r>
              <a:rPr lang="en-US" altLang="ko-KR" sz="1700" dirty="0" smtClean="0"/>
              <a:t>sleep</a:t>
            </a:r>
            <a:r>
              <a:rPr lang="ko-KR" altLang="en-US" sz="1700" dirty="0" smtClean="0"/>
              <a:t>는 </a:t>
            </a:r>
            <a:r>
              <a:rPr lang="en-US" altLang="ko-KR" sz="1700" dirty="0" smtClean="0"/>
              <a:t>PID 7947</a:t>
            </a:r>
            <a:r>
              <a:rPr lang="ko-KR" altLang="en-US" sz="1700" dirty="0" smtClean="0"/>
              <a:t>에서 수행한다</a:t>
            </a:r>
            <a:r>
              <a:rPr lang="en-US" altLang="ko-KR" sz="1700" dirty="0" smtClean="0"/>
              <a:t>.</a:t>
            </a:r>
          </a:p>
          <a:p>
            <a:r>
              <a:rPr lang="ko-KR" altLang="en-US" sz="1700" dirty="0" err="1" smtClean="0"/>
              <a:t>그동안</a:t>
            </a:r>
            <a:r>
              <a:rPr lang="ko-KR" altLang="en-US" sz="1700" dirty="0" smtClean="0"/>
              <a:t> </a:t>
            </a:r>
            <a:r>
              <a:rPr lang="en-US" altLang="ko-KR" sz="1700" dirty="0" err="1" smtClean="0"/>
              <a:t>ps</a:t>
            </a:r>
            <a:r>
              <a:rPr lang="en-US" altLang="ko-KR" sz="1700" dirty="0" smtClean="0"/>
              <a:t>- f </a:t>
            </a:r>
            <a:r>
              <a:rPr lang="ko-KR" altLang="en-US" sz="1700" dirty="0" smtClean="0"/>
              <a:t>명령어가 </a:t>
            </a:r>
            <a:r>
              <a:rPr lang="en-US" altLang="ko-KR" sz="1700" dirty="0" smtClean="0"/>
              <a:t>PID 7954 </a:t>
            </a:r>
            <a:r>
              <a:rPr lang="ko-KR" altLang="en-US" sz="1700" dirty="0" smtClean="0"/>
              <a:t>프로세스로</a:t>
            </a:r>
            <a:r>
              <a:rPr lang="ko-KR" altLang="en-US" sz="1700" dirty="0"/>
              <a:t>서</a:t>
            </a:r>
            <a:r>
              <a:rPr lang="ko-KR" altLang="en-US" sz="1700" dirty="0" smtClean="0"/>
              <a:t> 전면에서 수행하였다</a:t>
            </a:r>
            <a:r>
              <a:rPr lang="en-US" altLang="ko-KR" sz="1700" dirty="0" smtClean="0"/>
              <a:t>.</a:t>
            </a:r>
            <a:endParaRPr lang="nl-NL" altLang="ko-KR" sz="1700" dirty="0" smtClean="0"/>
          </a:p>
        </p:txBody>
      </p:sp>
      <p:sp>
        <p:nvSpPr>
          <p:cNvPr id="9" name="자유형 8"/>
          <p:cNvSpPr/>
          <p:nvPr/>
        </p:nvSpPr>
        <p:spPr>
          <a:xfrm>
            <a:off x="4325422" y="2332234"/>
            <a:ext cx="256854" cy="1119883"/>
          </a:xfrm>
          <a:custGeom>
            <a:avLst/>
            <a:gdLst>
              <a:gd name="connsiteX0" fmla="*/ 0 w 256854"/>
              <a:gd name="connsiteY0" fmla="*/ 0 h 1119883"/>
              <a:gd name="connsiteX1" fmla="*/ 51371 w 256854"/>
              <a:gd name="connsiteY1" fmla="*/ 20548 h 1119883"/>
              <a:gd name="connsiteX2" fmla="*/ 82193 w 256854"/>
              <a:gd name="connsiteY2" fmla="*/ 82193 h 1119883"/>
              <a:gd name="connsiteX3" fmla="*/ 123290 w 256854"/>
              <a:gd name="connsiteY3" fmla="*/ 123290 h 1119883"/>
              <a:gd name="connsiteX4" fmla="*/ 133564 w 256854"/>
              <a:gd name="connsiteY4" fmla="*/ 154112 h 1119883"/>
              <a:gd name="connsiteX5" fmla="*/ 174661 w 256854"/>
              <a:gd name="connsiteY5" fmla="*/ 205483 h 1119883"/>
              <a:gd name="connsiteX6" fmla="*/ 205483 w 256854"/>
              <a:gd name="connsiteY6" fmla="*/ 256854 h 1119883"/>
              <a:gd name="connsiteX7" fmla="*/ 215757 w 256854"/>
              <a:gd name="connsiteY7" fmla="*/ 287676 h 1119883"/>
              <a:gd name="connsiteX8" fmla="*/ 236306 w 256854"/>
              <a:gd name="connsiteY8" fmla="*/ 318499 h 1119883"/>
              <a:gd name="connsiteX9" fmla="*/ 256854 w 256854"/>
              <a:gd name="connsiteY9" fmla="*/ 431514 h 1119883"/>
              <a:gd name="connsiteX10" fmla="*/ 246580 w 256854"/>
              <a:gd name="connsiteY10" fmla="*/ 904126 h 1119883"/>
              <a:gd name="connsiteX11" fmla="*/ 215757 w 256854"/>
              <a:gd name="connsiteY11" fmla="*/ 965770 h 1119883"/>
              <a:gd name="connsiteX12" fmla="*/ 174661 w 256854"/>
              <a:gd name="connsiteY12" fmla="*/ 1006867 h 1119883"/>
              <a:gd name="connsiteX13" fmla="*/ 154112 w 256854"/>
              <a:gd name="connsiteY13" fmla="*/ 1037690 h 1119883"/>
              <a:gd name="connsiteX14" fmla="*/ 92467 w 256854"/>
              <a:gd name="connsiteY14" fmla="*/ 1078786 h 1119883"/>
              <a:gd name="connsiteX15" fmla="*/ 51371 w 256854"/>
              <a:gd name="connsiteY15" fmla="*/ 1119883 h 1119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56854" h="1119883">
                <a:moveTo>
                  <a:pt x="0" y="0"/>
                </a:moveTo>
                <a:cubicBezTo>
                  <a:pt x="17124" y="6849"/>
                  <a:pt x="36363" y="9828"/>
                  <a:pt x="51371" y="20548"/>
                </a:cubicBezTo>
                <a:cubicBezTo>
                  <a:pt x="85220" y="44725"/>
                  <a:pt x="61618" y="53387"/>
                  <a:pt x="82193" y="82193"/>
                </a:cubicBezTo>
                <a:cubicBezTo>
                  <a:pt x="93453" y="97958"/>
                  <a:pt x="123290" y="123290"/>
                  <a:pt x="123290" y="123290"/>
                </a:cubicBezTo>
                <a:cubicBezTo>
                  <a:pt x="126715" y="133564"/>
                  <a:pt x="128721" y="144426"/>
                  <a:pt x="133564" y="154112"/>
                </a:cubicBezTo>
                <a:cubicBezTo>
                  <a:pt x="146526" y="180036"/>
                  <a:pt x="155546" y="186369"/>
                  <a:pt x="174661" y="205483"/>
                </a:cubicBezTo>
                <a:cubicBezTo>
                  <a:pt x="203765" y="292796"/>
                  <a:pt x="163175" y="186339"/>
                  <a:pt x="205483" y="256854"/>
                </a:cubicBezTo>
                <a:cubicBezTo>
                  <a:pt x="211055" y="266140"/>
                  <a:pt x="210914" y="277990"/>
                  <a:pt x="215757" y="287676"/>
                </a:cubicBezTo>
                <a:cubicBezTo>
                  <a:pt x="221279" y="298721"/>
                  <a:pt x="229456" y="308225"/>
                  <a:pt x="236306" y="318499"/>
                </a:cubicBezTo>
                <a:cubicBezTo>
                  <a:pt x="239647" y="335203"/>
                  <a:pt x="256854" y="418368"/>
                  <a:pt x="256854" y="431514"/>
                </a:cubicBezTo>
                <a:cubicBezTo>
                  <a:pt x="256854" y="589089"/>
                  <a:pt x="252878" y="746677"/>
                  <a:pt x="246580" y="904126"/>
                </a:cubicBezTo>
                <a:cubicBezTo>
                  <a:pt x="245002" y="943575"/>
                  <a:pt x="238713" y="942815"/>
                  <a:pt x="215757" y="965770"/>
                </a:cubicBezTo>
                <a:cubicBezTo>
                  <a:pt x="193341" y="1033020"/>
                  <a:pt x="224474" y="967016"/>
                  <a:pt x="174661" y="1006867"/>
                </a:cubicBezTo>
                <a:cubicBezTo>
                  <a:pt x="165019" y="1014581"/>
                  <a:pt x="162017" y="1028204"/>
                  <a:pt x="154112" y="1037690"/>
                </a:cubicBezTo>
                <a:cubicBezTo>
                  <a:pt x="124512" y="1073210"/>
                  <a:pt x="130455" y="1066124"/>
                  <a:pt x="92467" y="1078786"/>
                </a:cubicBezTo>
                <a:lnTo>
                  <a:pt x="51371" y="1119883"/>
                </a:lnTo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592550" y="2327634"/>
            <a:ext cx="3005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나중에 쓰일 </a:t>
            </a:r>
            <a:r>
              <a:rPr lang="en-US" altLang="ko-KR" dirty="0" err="1" smtClean="0"/>
              <a:t>test.c</a:t>
            </a:r>
            <a:r>
              <a:rPr lang="ko-KR" altLang="en-US" dirty="0"/>
              <a:t> </a:t>
            </a:r>
            <a:r>
              <a:rPr lang="ko-KR" altLang="en-US" dirty="0" smtClean="0"/>
              <a:t>작성해둠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4524099" y="3098084"/>
            <a:ext cx="40326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altLang="ko-KR" sz="1600" b="1" dirty="0">
                <a:solidFill>
                  <a:schemeClr val="accent1"/>
                </a:solidFill>
              </a:rPr>
              <a:t>$ (echo START; sleep 200; echo BYE) </a:t>
            </a:r>
            <a:r>
              <a:rPr lang="nl-NL" altLang="ko-KR" sz="1600" b="1" dirty="0" smtClean="0">
                <a:solidFill>
                  <a:schemeClr val="accent1"/>
                </a:solidFill>
              </a:rPr>
              <a:t>&amp;</a:t>
            </a:r>
          </a:p>
          <a:p>
            <a:pPr algn="r"/>
            <a:r>
              <a:rPr lang="nl-NL" altLang="ko-KR" sz="1600" b="1" dirty="0" smtClean="0">
                <a:solidFill>
                  <a:schemeClr val="accent1"/>
                </a:solidFill>
              </a:rPr>
              <a:t> </a:t>
            </a:r>
            <a:r>
              <a:rPr lang="nl-NL" altLang="ko-KR" sz="1600" dirty="0" smtClean="0"/>
              <a:t>START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출력 후</a:t>
            </a:r>
            <a:r>
              <a:rPr lang="en-US" altLang="ko-KR" sz="1600" dirty="0" smtClean="0"/>
              <a:t>, 200</a:t>
            </a:r>
            <a:r>
              <a:rPr lang="ko-KR" altLang="en-US" sz="1600" dirty="0" smtClean="0"/>
              <a:t>초 동안 가만히 있음</a:t>
            </a:r>
            <a:endParaRPr lang="en-US" altLang="ko-KR" sz="1600" dirty="0" smtClean="0"/>
          </a:p>
          <a:p>
            <a:pPr algn="r"/>
            <a:r>
              <a:rPr lang="en-US" altLang="ko-KR" sz="1600" dirty="0" smtClean="0"/>
              <a:t>200</a:t>
            </a:r>
            <a:r>
              <a:rPr lang="ko-KR" altLang="en-US" sz="1600" dirty="0" smtClean="0"/>
              <a:t>초 후 </a:t>
            </a:r>
            <a:r>
              <a:rPr lang="en-US" altLang="ko-KR" sz="1600" dirty="0" smtClean="0"/>
              <a:t>BYE </a:t>
            </a:r>
            <a:r>
              <a:rPr lang="ko-KR" altLang="en-US" sz="1600" dirty="0" smtClean="0"/>
              <a:t>출력</a:t>
            </a:r>
            <a:endParaRPr lang="ko-KR" altLang="en-US" sz="1600" dirty="0"/>
          </a:p>
        </p:txBody>
      </p:sp>
      <p:sp>
        <p:nvSpPr>
          <p:cNvPr id="12" name="직사각형 11"/>
          <p:cNvSpPr/>
          <p:nvPr/>
        </p:nvSpPr>
        <p:spPr>
          <a:xfrm>
            <a:off x="3635896" y="4128046"/>
            <a:ext cx="44037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chemeClr val="accent2"/>
                </a:solidFill>
              </a:rPr>
              <a:t>$ </a:t>
            </a:r>
            <a:r>
              <a:rPr lang="en-US" altLang="ko-KR" b="1" dirty="0" smtClean="0">
                <a:solidFill>
                  <a:schemeClr val="accent2"/>
                </a:solidFill>
              </a:rPr>
              <a:t>jobs </a:t>
            </a:r>
            <a:r>
              <a:rPr lang="ko-KR" altLang="en-US" dirty="0" smtClean="0"/>
              <a:t>후면 실행되고 있는 작업들 리스트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24033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필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필수">
      <a:majorFont>
        <a:latin typeface="Arial Black"/>
        <a:ea typeface=""/>
        <a:cs typeface=""/>
        <a:font script="Jpan" typeface="ＭＳ Ｐゴシック"/>
        <a:font script="Hang" typeface="HY견고딕"/>
        <a:font script="Hans" typeface="微软雅黑"/>
        <a:font script="Hant" typeface="微軟正黑體"/>
        <a:font script="Arab" typeface="Tahoma"/>
        <a:font script="Hebr" typeface="Tahoma"/>
        <a:font script="Thai" typeface="Tahoma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필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250000"/>
              </a:schemeClr>
            </a:gs>
            <a:gs pos="35000">
              <a:schemeClr val="phClr">
                <a:tint val="47000"/>
                <a:satMod val="275000"/>
              </a:schemeClr>
            </a:gs>
            <a:gs pos="100000">
              <a:schemeClr val="phClr">
                <a:tint val="25000"/>
                <a:satMod val="300000"/>
              </a:schemeClr>
            </a:gs>
          </a:gsLst>
          <a:lin ang="16200000" scaled="1"/>
        </a:gradFill>
        <a:solidFill>
          <a:schemeClr val="phClr">
            <a:satMod val="110000"/>
          </a:schemeClr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4127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9999" dist="23000" algn="bl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38100" dist="19050" algn="bl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l"/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6000"/>
              </a:schemeClr>
              <a:schemeClr val="phClr">
                <a:shade val="94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84000"/>
                <a:satMod val="110000"/>
              </a:schemeClr>
            </a:gs>
            <a:gs pos="44000">
              <a:schemeClr val="phClr">
                <a:tint val="93000"/>
                <a:satMod val="115000"/>
              </a:schemeClr>
            </a:gs>
            <a:gs pos="100000">
              <a:schemeClr val="phClr">
                <a:tint val="100000"/>
                <a:shade val="59000"/>
                <a:satMod val="120000"/>
              </a:schemeClr>
            </a:gs>
          </a:gsLst>
          <a:path path="circle">
            <a:fillToRect l="40000" t="60000" r="60000" b="4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</Template>
  <TotalTime>747</TotalTime>
  <Words>1064</Words>
  <Application>Microsoft Office PowerPoint</Application>
  <PresentationFormat>화면 슬라이드 쇼(4:3)</PresentationFormat>
  <Paragraphs>121</Paragraphs>
  <Slides>19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0" baseType="lpstr">
      <vt:lpstr>필수</vt:lpstr>
      <vt:lpstr>Lab02</vt:lpstr>
      <vt:lpstr>1. 디렉터리(폴더) 및 파일에 대한 실습</vt:lpstr>
      <vt:lpstr>1. 디렉터리(폴더) 및 파일에 대한 실습</vt:lpstr>
      <vt:lpstr>1. 디렉터리(폴더) 및 파일에 대한 실습</vt:lpstr>
      <vt:lpstr>1. 디렉터리(폴더) 및 파일에 대한 실습</vt:lpstr>
      <vt:lpstr>2. chmod 명령어 실습</vt:lpstr>
      <vt:lpstr>3. 입출력 재지정 실습 ($ 명령어 &gt; 파일)</vt:lpstr>
      <vt:lpstr>3. 입출력 재지정 실습 ($ 명령어 &gt; 파일)</vt:lpstr>
      <vt:lpstr>4. 후면처리 실습</vt:lpstr>
      <vt:lpstr>4. 후면처리 실습</vt:lpstr>
      <vt:lpstr>5. GNOME 데스크톱 환경 (프로그램)</vt:lpstr>
      <vt:lpstr>5. GNOME 데스크톱 환경 (프로그램)</vt:lpstr>
      <vt:lpstr>5. GNOME 데스크톱 환경 (프로그램)</vt:lpstr>
      <vt:lpstr>5. GNOME 데스크톱 환경 (프로그램)</vt:lpstr>
      <vt:lpstr>5. GNOME 데스크톱 환경 (프로그램)</vt:lpstr>
      <vt:lpstr>5. GNOME 데스크톱 환경 (위치)</vt:lpstr>
      <vt:lpstr>5. GNOME 데스크톱 환경 (위치)</vt:lpstr>
      <vt:lpstr>5. GNOME 데스크톱 환경 (위치)</vt:lpstr>
      <vt:lpstr>결론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소희</dc:creator>
  <cp:lastModifiedBy>소희</cp:lastModifiedBy>
  <cp:revision>83</cp:revision>
  <dcterms:created xsi:type="dcterms:W3CDTF">2016-09-12T15:25:21Z</dcterms:created>
  <dcterms:modified xsi:type="dcterms:W3CDTF">2016-09-24T17:44:00Z</dcterms:modified>
</cp:coreProperties>
</file>